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60" r:id="rId5"/>
    <p:sldId id="262" r:id="rId6"/>
    <p:sldId id="271" r:id="rId7"/>
    <p:sldId id="264" r:id="rId8"/>
    <p:sldId id="284" r:id="rId9"/>
    <p:sldId id="285" r:id="rId10"/>
    <p:sldId id="286" r:id="rId11"/>
    <p:sldId id="287" r:id="rId12"/>
    <p:sldId id="288" r:id="rId13"/>
    <p:sldId id="272" r:id="rId14"/>
    <p:sldId id="289" r:id="rId15"/>
    <p:sldId id="282" r:id="rId16"/>
    <p:sldId id="290" r:id="rId17"/>
    <p:sldId id="291" r:id="rId18"/>
    <p:sldId id="292" r:id="rId19"/>
    <p:sldId id="266" r:id="rId20"/>
    <p:sldId id="293" r:id="rId21"/>
    <p:sldId id="274" r:id="rId22"/>
    <p:sldId id="294" r:id="rId23"/>
    <p:sldId id="275" r:id="rId24"/>
    <p:sldId id="295" r:id="rId25"/>
    <p:sldId id="296" r:id="rId26"/>
    <p:sldId id="276" r:id="rId27"/>
    <p:sldId id="298" r:id="rId28"/>
    <p:sldId id="273" r:id="rId29"/>
    <p:sldId id="299" r:id="rId30"/>
    <p:sldId id="281" r:id="rId31"/>
    <p:sldId id="300" r:id="rId32"/>
    <p:sldId id="30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092" autoAdjust="0"/>
  </p:normalViewPr>
  <p:slideViewPr>
    <p:cSldViewPr>
      <p:cViewPr varScale="1">
        <p:scale>
          <a:sx n="99" d="100"/>
          <a:sy n="99" d="100"/>
        </p:scale>
        <p:origin x="194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FC609D-5388-42A2-8D51-2DF15B63E2AB}" type="datetimeFigureOut">
              <a:rPr lang="en-US" smtClean="0"/>
              <a:t>3/23/2015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03B6C0-B291-432E-818C-C1C827C5B6F5}" type="slidenum">
              <a:rPr lang="en-US" smtClean="0"/>
              <a:t>‹#›</a:t>
            </a:fld>
            <a:endParaRPr lang="en-US"/>
          </a:p>
        </p:txBody>
      </p:sp>
    </p:spTree>
    <p:extLst>
      <p:ext uri="{BB962C8B-B14F-4D97-AF65-F5344CB8AC3E}">
        <p14:creationId xmlns:p14="http://schemas.microsoft.com/office/powerpoint/2010/main" val="2700288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pPr>
            <a:fld id="{C40FA038-A720-43A3-9246-3A4FB26043BA}" type="slidenum">
              <a:rPr lang="en-US" sz="1200" kern="1200">
                <a:solidFill>
                  <a:prstClr val="black"/>
                </a:solidFill>
                <a:latin typeface="Arial" pitchFamily="34" charset="0"/>
                <a:ea typeface="+mn-ea"/>
                <a:cs typeface="Arial" pitchFamily="34" charset="0"/>
              </a:rPr>
              <a:pPr algn="r" rtl="0" fontAlgn="base">
                <a:spcBef>
                  <a:spcPct val="0"/>
                </a:spcBef>
                <a:spcAft>
                  <a:spcPct val="0"/>
                </a:spcAft>
              </a:pPr>
              <a:t>5</a:t>
            </a:fld>
            <a:endParaRPr lang="en-US" sz="1200" kern="1200" dirty="0">
              <a:solidFill>
                <a:prstClr val="black"/>
              </a:solidFill>
              <a:latin typeface="Arial" pitchFamily="34" charset="0"/>
              <a:ea typeface="+mn-ea"/>
              <a:cs typeface="Arial" pitchFamily="34" charset="0"/>
            </a:endParaRPr>
          </a:p>
        </p:txBody>
      </p:sp>
      <p:sp>
        <p:nvSpPr>
          <p:cNvPr id="93186" name="Rectangle 2"/>
          <p:cNvSpPr>
            <a:spLocks noGrp="1" noRot="1" noChangeAspect="1" noChangeArrowheads="1" noTextEdit="1"/>
          </p:cNvSpPr>
          <p:nvPr>
            <p:ph type="sldImg"/>
          </p:nvPr>
        </p:nvSpPr>
        <p:spPr>
          <a:xfrm>
            <a:off x="1144588" y="685800"/>
            <a:ext cx="4572000" cy="3429000"/>
          </a:xfrm>
          <a:ln/>
        </p:spPr>
      </p:sp>
      <p:sp>
        <p:nvSpPr>
          <p:cNvPr id="93187" name="Rectangle 3"/>
          <p:cNvSpPr>
            <a:spLocks noGrp="1" noChangeArrowheads="1"/>
          </p:cNvSpPr>
          <p:nvPr>
            <p:ph type="body" idx="1"/>
          </p:nvPr>
        </p:nvSpPr>
        <p:spPr/>
        <p:txBody>
          <a:bodyPr/>
          <a:lstStyle/>
          <a:p>
            <a:r>
              <a:rPr lang="en-US" dirty="0" smtClean="0"/>
              <a:t>UrbanFootprint identifies the amount of greenfield</a:t>
            </a:r>
            <a:r>
              <a:rPr lang="en-US" baseline="0" dirty="0" smtClean="0"/>
              <a:t> land consumed based on the base case, and then evaluates that new consumption against environmental constraint, agricultural, or other defined land types. </a:t>
            </a:r>
            <a:endParaRPr lang="en-US" dirty="0"/>
          </a:p>
        </p:txBody>
      </p:sp>
    </p:spTree>
    <p:extLst>
      <p:ext uri="{BB962C8B-B14F-4D97-AF65-F5344CB8AC3E}">
        <p14:creationId xmlns:p14="http://schemas.microsoft.com/office/powerpoint/2010/main" val="1721330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03B6C0-B291-432E-818C-C1C827C5B6F5}" type="slidenum">
              <a:rPr lang="en-US" smtClean="0"/>
              <a:t>27</a:t>
            </a:fld>
            <a:endParaRPr lang="en-US"/>
          </a:p>
        </p:txBody>
      </p:sp>
    </p:spTree>
    <p:extLst>
      <p:ext uri="{BB962C8B-B14F-4D97-AF65-F5344CB8AC3E}">
        <p14:creationId xmlns:p14="http://schemas.microsoft.com/office/powerpoint/2010/main" val="2785421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fontAlgn="base">
              <a:spcBef>
                <a:spcPct val="0"/>
              </a:spcBef>
              <a:spcAft>
                <a:spcPct val="0"/>
              </a:spcAft>
            </a:pPr>
            <a:fld id="{C40FA038-A720-43A3-9246-3A4FB26043BA}" type="slidenum">
              <a:rPr lang="en-US">
                <a:solidFill>
                  <a:prstClr val="black"/>
                </a:solidFill>
                <a:latin typeface="Arial" pitchFamily="34" charset="0"/>
                <a:cs typeface="Arial" pitchFamily="34" charset="0"/>
              </a:rPr>
              <a:pPr fontAlgn="base">
                <a:spcBef>
                  <a:spcPct val="0"/>
                </a:spcBef>
                <a:spcAft>
                  <a:spcPct val="0"/>
                </a:spcAft>
              </a:pPr>
              <a:t>28</a:t>
            </a:fld>
            <a:endParaRPr lang="en-US">
              <a:solidFill>
                <a:prstClr val="black"/>
              </a:solidFill>
              <a:latin typeface="Arial" pitchFamily="34" charset="0"/>
              <a:cs typeface="Arial" pitchFamily="34" charset="0"/>
            </a:endParaRPr>
          </a:p>
        </p:txBody>
      </p:sp>
      <p:sp>
        <p:nvSpPr>
          <p:cNvPr id="93186" name="Rectangle 2"/>
          <p:cNvSpPr>
            <a:spLocks noGrp="1" noRot="1" noChangeAspect="1" noChangeArrowheads="1" noTextEdit="1"/>
          </p:cNvSpPr>
          <p:nvPr>
            <p:ph type="sldImg"/>
          </p:nvPr>
        </p:nvSpPr>
        <p:spPr>
          <a:xfrm>
            <a:off x="1144588" y="685800"/>
            <a:ext cx="4572000" cy="3429000"/>
          </a:xfrm>
          <a:ln/>
        </p:spPr>
      </p:sp>
      <p:sp>
        <p:nvSpPr>
          <p:cNvPr id="93187" name="Rectangle 3"/>
          <p:cNvSpPr>
            <a:spLocks noGrp="1" noChangeArrowheads="1"/>
          </p:cNvSpPr>
          <p:nvPr>
            <p:ph type="body" idx="1"/>
          </p:nvPr>
        </p:nvSpPr>
        <p:spPr/>
        <p:txBody>
          <a:bodyPr/>
          <a:lstStyle/>
          <a:p>
            <a:r>
              <a:rPr lang="en-US" dirty="0" smtClean="0"/>
              <a:t>Based on the costs</a:t>
            </a:r>
            <a:r>
              <a:rPr lang="en-US" baseline="0" dirty="0" smtClean="0"/>
              <a:t> estimated per unit for energy and water use, as well as vehicle fuel costs, total household costs are calculated. </a:t>
            </a:r>
            <a:endParaRPr lang="en-US" dirty="0"/>
          </a:p>
        </p:txBody>
      </p:sp>
    </p:spTree>
    <p:extLst>
      <p:ext uri="{BB962C8B-B14F-4D97-AF65-F5344CB8AC3E}">
        <p14:creationId xmlns:p14="http://schemas.microsoft.com/office/powerpoint/2010/main" val="904371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pPr>
            <a:fld id="{C40FA038-A720-43A3-9246-3A4FB26043BA}" type="slidenum">
              <a:rPr lang="en-US" sz="1200" kern="1200">
                <a:solidFill>
                  <a:prstClr val="black"/>
                </a:solidFill>
                <a:latin typeface="Arial" pitchFamily="34" charset="0"/>
                <a:ea typeface="+mn-ea"/>
                <a:cs typeface="Arial" pitchFamily="34" charset="0"/>
              </a:rPr>
              <a:pPr algn="r" rtl="0" fontAlgn="base">
                <a:spcBef>
                  <a:spcPct val="0"/>
                </a:spcBef>
                <a:spcAft>
                  <a:spcPct val="0"/>
                </a:spcAft>
              </a:pPr>
              <a:t>30</a:t>
            </a:fld>
            <a:endParaRPr lang="en-US" sz="1200" kern="1200" dirty="0">
              <a:solidFill>
                <a:prstClr val="black"/>
              </a:solidFill>
              <a:latin typeface="Arial" pitchFamily="34" charset="0"/>
              <a:ea typeface="+mn-ea"/>
              <a:cs typeface="Arial" pitchFamily="34" charset="0"/>
            </a:endParaRPr>
          </a:p>
        </p:txBody>
      </p:sp>
      <p:sp>
        <p:nvSpPr>
          <p:cNvPr id="93186" name="Rectangle 2"/>
          <p:cNvSpPr>
            <a:spLocks noGrp="1" noRot="1" noChangeAspect="1" noChangeArrowheads="1" noTextEdit="1"/>
          </p:cNvSpPr>
          <p:nvPr>
            <p:ph type="sldImg"/>
          </p:nvPr>
        </p:nvSpPr>
        <p:spPr>
          <a:xfrm>
            <a:off x="1144588" y="685800"/>
            <a:ext cx="4572000" cy="3429000"/>
          </a:xfrm>
          <a:ln/>
        </p:spPr>
      </p:sp>
      <p:sp>
        <p:nvSpPr>
          <p:cNvPr id="93187" name="Rectangle 3"/>
          <p:cNvSpPr>
            <a:spLocks noGrp="1" noChangeArrowheads="1"/>
          </p:cNvSpPr>
          <p:nvPr>
            <p:ph type="body" idx="1"/>
          </p:nvPr>
        </p:nvSpPr>
        <p:spPr/>
        <p:txBody>
          <a:bodyPr/>
          <a:lstStyle/>
          <a:p>
            <a:r>
              <a:rPr lang="en-US" dirty="0" smtClean="0"/>
              <a:t>The</a:t>
            </a:r>
            <a:r>
              <a:rPr lang="en-US" baseline="0" dirty="0" smtClean="0"/>
              <a:t> public health module builds on the transportation model as well as the baseline scenario.  Demographic assumptions combined with the local environment are used to forecast the amount of time spent in moderate and vigorous activity, proportion of the population that is overweight, and time spent in cars. These are then used to identify the incidence of weight and activity related diseases and resulting costs.</a:t>
            </a:r>
          </a:p>
          <a:p>
            <a:endParaRPr lang="en-US" baseline="0" dirty="0" smtClean="0"/>
          </a:p>
          <a:p>
            <a:r>
              <a:rPr lang="en-US" baseline="0" dirty="0" smtClean="0"/>
              <a:t>The transportation engine provides estimates of VMT and pollutants which are used to estimate pedestrian-auto collisions and respiratory illnesses, and the related costs from each.</a:t>
            </a:r>
            <a:endParaRPr lang="en-US" dirty="0"/>
          </a:p>
        </p:txBody>
      </p:sp>
    </p:spTree>
    <p:extLst>
      <p:ext uri="{BB962C8B-B14F-4D97-AF65-F5344CB8AC3E}">
        <p14:creationId xmlns:p14="http://schemas.microsoft.com/office/powerpoint/2010/main" val="590432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03B6C0-B291-432E-818C-C1C827C5B6F5}" type="slidenum">
              <a:rPr lang="en-US" smtClean="0"/>
              <a:t>31</a:t>
            </a:fld>
            <a:endParaRPr lang="en-US"/>
          </a:p>
        </p:txBody>
      </p:sp>
    </p:spTree>
    <p:extLst>
      <p:ext uri="{BB962C8B-B14F-4D97-AF65-F5344CB8AC3E}">
        <p14:creationId xmlns:p14="http://schemas.microsoft.com/office/powerpoint/2010/main" val="2779888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pPr>
            <a:fld id="{C40FA038-A720-43A3-9246-3A4FB26043BA}" type="slidenum">
              <a:rPr lang="en-US" sz="1200" kern="1200">
                <a:solidFill>
                  <a:prstClr val="black"/>
                </a:solidFill>
                <a:latin typeface="Arial" pitchFamily="34" charset="0"/>
                <a:ea typeface="+mn-ea"/>
                <a:cs typeface="Arial" pitchFamily="34" charset="0"/>
              </a:rPr>
              <a:pPr algn="r" rtl="0" fontAlgn="base">
                <a:spcBef>
                  <a:spcPct val="0"/>
                </a:spcBef>
                <a:spcAft>
                  <a:spcPct val="0"/>
                </a:spcAft>
              </a:pPr>
              <a:t>7</a:t>
            </a:fld>
            <a:endParaRPr lang="en-US" sz="1200" kern="1200" dirty="0">
              <a:solidFill>
                <a:prstClr val="black"/>
              </a:solidFill>
              <a:latin typeface="Arial" pitchFamily="34" charset="0"/>
              <a:ea typeface="+mn-ea"/>
              <a:cs typeface="Arial" pitchFamily="34" charset="0"/>
            </a:endParaRPr>
          </a:p>
        </p:txBody>
      </p:sp>
      <p:sp>
        <p:nvSpPr>
          <p:cNvPr id="93186" name="Rectangle 2"/>
          <p:cNvSpPr>
            <a:spLocks noGrp="1" noRot="1" noChangeAspect="1" noChangeArrowheads="1" noTextEdit="1"/>
          </p:cNvSpPr>
          <p:nvPr>
            <p:ph type="sldImg"/>
          </p:nvPr>
        </p:nvSpPr>
        <p:spPr>
          <a:xfrm>
            <a:off x="1144588" y="685800"/>
            <a:ext cx="4572000" cy="3429000"/>
          </a:xfrm>
          <a:ln/>
        </p:spPr>
      </p:sp>
      <p:sp>
        <p:nvSpPr>
          <p:cNvPr id="93187" name="Rectangle 3"/>
          <p:cNvSpPr>
            <a:spLocks noGrp="1" noChangeArrowheads="1"/>
          </p:cNvSpPr>
          <p:nvPr>
            <p:ph type="body" idx="1"/>
          </p:nvPr>
        </p:nvSpPr>
        <p:spPr/>
        <p:txBody>
          <a:bodyPr/>
          <a:lstStyle/>
          <a:p>
            <a:r>
              <a:rPr lang="en-US" dirty="0" smtClean="0"/>
              <a:t>Each building</a:t>
            </a:r>
            <a:r>
              <a:rPr lang="en-US" baseline="0" dirty="0" smtClean="0"/>
              <a:t> type in UrbanFootprint consumes a baseline amount of energy based on its location and designated policy factors.  Residential energy use is computed based on each dwelling unit, by type, and commercial by their square footage by usage (i.e. retail, office, industrial…).</a:t>
            </a:r>
          </a:p>
          <a:p>
            <a:endParaRPr lang="en-US" baseline="0" dirty="0" smtClean="0"/>
          </a:p>
          <a:p>
            <a:r>
              <a:rPr lang="en-US" baseline="0" dirty="0" smtClean="0"/>
              <a:t>The location determines which climate zone the building is in, and that determines the baseline energy consumption. </a:t>
            </a:r>
          </a:p>
          <a:p>
            <a:endParaRPr lang="en-US" baseline="0" dirty="0" smtClean="0"/>
          </a:p>
          <a:p>
            <a:r>
              <a:rPr lang="en-US" baseline="0" dirty="0" smtClean="0"/>
              <a:t>Baseline energy consumption is assumed to be fixed with the exception of an incremental improvement in efficiency over time.  Buildings present in at the base line year, can have a rate of retrofitting or replacement (with the same building type) which improve those building’s energy efficiency.</a:t>
            </a:r>
          </a:p>
          <a:p>
            <a:endParaRPr lang="en-US" baseline="0" dirty="0" smtClean="0"/>
          </a:p>
          <a:p>
            <a:r>
              <a:rPr lang="en-US" baseline="0" dirty="0" smtClean="0"/>
              <a:t>New buildings constructed through the scenario have policy driven baseline improvements in energy efficiency and then are also subject to rates of retrofitting and replacement. </a:t>
            </a:r>
          </a:p>
          <a:p>
            <a:endParaRPr lang="en-US" baseline="0" dirty="0" smtClean="0"/>
          </a:p>
          <a:p>
            <a:r>
              <a:rPr lang="en-US" baseline="0" dirty="0" smtClean="0"/>
              <a:t>Energy policy options are implemented through applying rates of improvement in baseline efficiency to buildings that are either new construction or are retrofitted, with new construction (or major retrofits) being a full update to the projected energy efficiency at the time of construction and retrofits being a significant improvement over the baseline efficiency that the building had prior to retrofit.</a:t>
            </a:r>
          </a:p>
          <a:p>
            <a:endParaRPr lang="en-US" dirty="0" smtClean="0"/>
          </a:p>
          <a:p>
            <a:r>
              <a:rPr lang="en-US" dirty="0" smtClean="0"/>
              <a:t>After generating total</a:t>
            </a:r>
            <a:r>
              <a:rPr lang="en-US" baseline="0" dirty="0" smtClean="0"/>
              <a:t> energy used, assumed costs for electricity and natural gas can be applied allowing the calculation of energy costs.</a:t>
            </a:r>
            <a:endParaRPr lang="en-US" dirty="0"/>
          </a:p>
        </p:txBody>
      </p:sp>
    </p:spTree>
    <p:extLst>
      <p:ext uri="{BB962C8B-B14F-4D97-AF65-F5344CB8AC3E}">
        <p14:creationId xmlns:p14="http://schemas.microsoft.com/office/powerpoint/2010/main" val="2195801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Each building type in </a:t>
            </a:r>
            <a:r>
              <a:rPr lang="en-US" sz="1200" b="0" i="0" kern="1200" dirty="0" err="1" smtClean="0">
                <a:solidFill>
                  <a:schemeClr val="tx1"/>
                </a:solidFill>
                <a:effectLst/>
                <a:latin typeface="+mn-lt"/>
                <a:ea typeface="+mn-ea"/>
                <a:cs typeface="+mn-cs"/>
              </a:rPr>
              <a:t>UrbanFootprint</a:t>
            </a:r>
            <a:r>
              <a:rPr lang="en-US" sz="1200" b="0" i="0" kern="1200" dirty="0" smtClean="0">
                <a:solidFill>
                  <a:schemeClr val="tx1"/>
                </a:solidFill>
                <a:effectLst/>
                <a:latin typeface="+mn-lt"/>
                <a:ea typeface="+mn-ea"/>
                <a:cs typeface="+mn-cs"/>
              </a:rPr>
              <a:t> consumes a baseline amount of energy based on its location and designated policy factors. Residential energy use is computed based on each dwelling unit, by type, and commercial by their square footage by usage (i.e. retail, office, industrial…).</a:t>
            </a:r>
          </a:p>
          <a:p>
            <a:r>
              <a:rPr lang="en-US" sz="1200" b="0" i="0" kern="1200" dirty="0" smtClean="0">
                <a:solidFill>
                  <a:schemeClr val="tx1"/>
                </a:solidFill>
                <a:effectLst/>
                <a:latin typeface="+mn-lt"/>
                <a:ea typeface="+mn-ea"/>
                <a:cs typeface="+mn-cs"/>
              </a:rPr>
              <a:t>The location determines which climate zone the building is in, and that determines the baseline energy consumption. The California Energy Commission’s Title 24 Building Standard climate zones are used for residential energy factors and the Forecasting Climate Zones are used for commercial energy use.</a:t>
            </a:r>
          </a:p>
          <a:p>
            <a:endParaRPr lang="en-US" dirty="0"/>
          </a:p>
        </p:txBody>
      </p:sp>
      <p:sp>
        <p:nvSpPr>
          <p:cNvPr id="4" name="Slide Number Placeholder 3"/>
          <p:cNvSpPr>
            <a:spLocks noGrp="1"/>
          </p:cNvSpPr>
          <p:nvPr>
            <p:ph type="sldNum" sz="quarter" idx="10"/>
          </p:nvPr>
        </p:nvSpPr>
        <p:spPr/>
        <p:txBody>
          <a:bodyPr/>
          <a:lstStyle/>
          <a:p>
            <a:fld id="{FB03B6C0-B291-432E-818C-C1C827C5B6F5}" type="slidenum">
              <a:rPr lang="en-US" smtClean="0"/>
              <a:t>8</a:t>
            </a:fld>
            <a:endParaRPr lang="en-US"/>
          </a:p>
        </p:txBody>
      </p:sp>
    </p:spTree>
    <p:extLst>
      <p:ext uri="{BB962C8B-B14F-4D97-AF65-F5344CB8AC3E}">
        <p14:creationId xmlns:p14="http://schemas.microsoft.com/office/powerpoint/2010/main" val="2571876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pPr>
            <a:fld id="{C40FA038-A720-43A3-9246-3A4FB26043BA}" type="slidenum">
              <a:rPr lang="en-US" sz="1200" kern="1200">
                <a:solidFill>
                  <a:prstClr val="black"/>
                </a:solidFill>
                <a:latin typeface="Arial" pitchFamily="34" charset="0"/>
                <a:ea typeface="+mn-ea"/>
                <a:cs typeface="Arial" pitchFamily="34" charset="0"/>
              </a:rPr>
              <a:pPr algn="r" rtl="0" fontAlgn="base">
                <a:spcBef>
                  <a:spcPct val="0"/>
                </a:spcBef>
                <a:spcAft>
                  <a:spcPct val="0"/>
                </a:spcAft>
              </a:pPr>
              <a:t>13</a:t>
            </a:fld>
            <a:endParaRPr lang="en-US" sz="1200" kern="1200" dirty="0">
              <a:solidFill>
                <a:prstClr val="black"/>
              </a:solidFill>
              <a:latin typeface="Arial" pitchFamily="34" charset="0"/>
              <a:ea typeface="+mn-ea"/>
              <a:cs typeface="Arial" pitchFamily="34" charset="0"/>
            </a:endParaRPr>
          </a:p>
        </p:txBody>
      </p:sp>
      <p:sp>
        <p:nvSpPr>
          <p:cNvPr id="93186" name="Rectangle 2"/>
          <p:cNvSpPr>
            <a:spLocks noGrp="1" noRot="1" noChangeAspect="1" noChangeArrowheads="1" noTextEdit="1"/>
          </p:cNvSpPr>
          <p:nvPr>
            <p:ph type="sldImg"/>
          </p:nvPr>
        </p:nvSpPr>
        <p:spPr>
          <a:xfrm>
            <a:off x="1144588" y="685800"/>
            <a:ext cx="4572000" cy="3429000"/>
          </a:xfrm>
          <a:ln/>
        </p:spPr>
      </p:sp>
      <p:sp>
        <p:nvSpPr>
          <p:cNvPr id="9318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89342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03B6C0-B291-432E-818C-C1C827C5B6F5}" type="slidenum">
              <a:rPr lang="en-US" smtClean="0"/>
              <a:t>15</a:t>
            </a:fld>
            <a:endParaRPr lang="en-US"/>
          </a:p>
        </p:txBody>
      </p:sp>
    </p:spTree>
    <p:extLst>
      <p:ext uri="{BB962C8B-B14F-4D97-AF65-F5344CB8AC3E}">
        <p14:creationId xmlns:p14="http://schemas.microsoft.com/office/powerpoint/2010/main" val="2977347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03B6C0-B291-432E-818C-C1C827C5B6F5}" type="slidenum">
              <a:rPr lang="en-US" smtClean="0"/>
              <a:t>18</a:t>
            </a:fld>
            <a:endParaRPr lang="en-US"/>
          </a:p>
        </p:txBody>
      </p:sp>
    </p:spTree>
    <p:extLst>
      <p:ext uri="{BB962C8B-B14F-4D97-AF65-F5344CB8AC3E}">
        <p14:creationId xmlns:p14="http://schemas.microsoft.com/office/powerpoint/2010/main" val="2195723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pPr>
            <a:fld id="{C40FA038-A720-43A3-9246-3A4FB26043BA}" type="slidenum">
              <a:rPr lang="en-US" sz="1200" kern="1200">
                <a:solidFill>
                  <a:prstClr val="black"/>
                </a:solidFill>
                <a:latin typeface="Arial" pitchFamily="34" charset="0"/>
                <a:ea typeface="+mn-ea"/>
                <a:cs typeface="Arial" pitchFamily="34" charset="0"/>
              </a:rPr>
              <a:pPr algn="r" rtl="0" fontAlgn="base">
                <a:spcBef>
                  <a:spcPct val="0"/>
                </a:spcBef>
                <a:spcAft>
                  <a:spcPct val="0"/>
                </a:spcAft>
              </a:pPr>
              <a:t>19</a:t>
            </a:fld>
            <a:endParaRPr lang="en-US" sz="1200" kern="1200" dirty="0">
              <a:solidFill>
                <a:prstClr val="black"/>
              </a:solidFill>
              <a:latin typeface="Arial" pitchFamily="34" charset="0"/>
              <a:ea typeface="+mn-ea"/>
              <a:cs typeface="Arial" pitchFamily="34" charset="0"/>
            </a:endParaRPr>
          </a:p>
        </p:txBody>
      </p:sp>
      <p:sp>
        <p:nvSpPr>
          <p:cNvPr id="93186" name="Rectangle 2"/>
          <p:cNvSpPr>
            <a:spLocks noGrp="1" noRot="1" noChangeAspect="1" noChangeArrowheads="1" noTextEdit="1"/>
          </p:cNvSpPr>
          <p:nvPr>
            <p:ph type="sldImg"/>
          </p:nvPr>
        </p:nvSpPr>
        <p:spPr>
          <a:xfrm>
            <a:off x="1144588" y="685800"/>
            <a:ext cx="4572000" cy="3429000"/>
          </a:xfrm>
          <a:ln/>
        </p:spPr>
      </p:sp>
      <p:sp>
        <p:nvSpPr>
          <p:cNvPr id="93187" name="Rectangle 3"/>
          <p:cNvSpPr>
            <a:spLocks noGrp="1" noChangeArrowheads="1"/>
          </p:cNvSpPr>
          <p:nvPr>
            <p:ph type="body" idx="1"/>
          </p:nvPr>
        </p:nvSpPr>
        <p:spPr/>
        <p:txBody>
          <a:bodyPr/>
          <a:lstStyle/>
          <a:p>
            <a:r>
              <a:rPr lang="en-US" dirty="0" smtClean="0"/>
              <a:t>Fiscal impact analysis</a:t>
            </a:r>
            <a:r>
              <a:rPr lang="en-US" baseline="0" dirty="0" smtClean="0"/>
              <a:t> divides the build landscape across two axes. Urban, compact, or standard developments (Land Development Class or LDC) and refill or greenfield construction.</a:t>
            </a:r>
          </a:p>
          <a:p>
            <a:endParaRPr lang="en-US" baseline="0" dirty="0" smtClean="0"/>
          </a:p>
          <a:p>
            <a:r>
              <a:rPr lang="en-US" baseline="0" dirty="0" smtClean="0"/>
              <a:t>Urban is high density development characterized by city centers</a:t>
            </a:r>
          </a:p>
          <a:p>
            <a:r>
              <a:rPr lang="en-US" baseline="0" dirty="0" smtClean="0"/>
              <a:t>Compact is a highly walkable, mixed use urban form</a:t>
            </a:r>
          </a:p>
          <a:p>
            <a:r>
              <a:rPr lang="en-US" baseline="0" dirty="0" smtClean="0"/>
              <a:t>Standard includes most suburban, auto-oriented construction.</a:t>
            </a:r>
          </a:p>
          <a:p>
            <a:r>
              <a:rPr lang="en-US" baseline="0" dirty="0" smtClean="0"/>
              <a:t> </a:t>
            </a:r>
          </a:p>
          <a:p>
            <a:r>
              <a:rPr lang="en-US" baseline="0" dirty="0" smtClean="0"/>
              <a:t>Infrastructure costs are calculated per residential unit by type, LDC, and greenfield or refill type  </a:t>
            </a:r>
            <a:r>
              <a:rPr lang="en-US" baseline="0" dirty="0" smtClean="0">
                <a:solidFill>
                  <a:srgbClr val="FF0000"/>
                </a:solidFill>
              </a:rPr>
              <a:t>[and per square foot of commercial by type] Need clarification</a:t>
            </a:r>
            <a:r>
              <a:rPr lang="en-US" baseline="0" dirty="0" smtClean="0"/>
              <a:t>. Infrastructure costs are assumed to be a one time cost. And include the installation of transportation, water, and wastewater facilities.</a:t>
            </a:r>
          </a:p>
          <a:p>
            <a:endParaRPr lang="en-US" baseline="0" dirty="0" smtClean="0"/>
          </a:p>
          <a:p>
            <a:r>
              <a:rPr lang="en-US" baseline="0" dirty="0" smtClean="0"/>
              <a:t>Operations &amp; Maintenance costs are long term </a:t>
            </a:r>
            <a:r>
              <a:rPr lang="en-US" baseline="0" dirty="0" err="1" smtClean="0"/>
              <a:t>infrastrucutre</a:t>
            </a:r>
            <a:r>
              <a:rPr lang="en-US" baseline="0" dirty="0" smtClean="0"/>
              <a:t> related costs assessed over time on a per residential unit basis by building type and LDC. </a:t>
            </a:r>
          </a:p>
          <a:p>
            <a:endParaRPr lang="en-US" baseline="0" dirty="0" smtClean="0"/>
          </a:p>
          <a:p>
            <a:r>
              <a:rPr lang="en-US" baseline="0" dirty="0" smtClean="0"/>
              <a:t>Local </a:t>
            </a:r>
            <a:r>
              <a:rPr lang="en-US" baseline="0" dirty="0" err="1" smtClean="0"/>
              <a:t>Renues</a:t>
            </a:r>
            <a:r>
              <a:rPr lang="en-US" baseline="0" dirty="0" smtClean="0"/>
              <a:t> include the projected property tax, property transfer, and vehicle license fees based on the building type and LDC. I.e. Urban areas have lower vehicle ownership and the estimates reflect that in the vehicle license fees. </a:t>
            </a:r>
          </a:p>
          <a:p>
            <a:endParaRPr lang="en-US" baseline="0" dirty="0" smtClean="0"/>
          </a:p>
          <a:p>
            <a:endParaRPr lang="en-US" dirty="0"/>
          </a:p>
        </p:txBody>
      </p:sp>
    </p:spTree>
    <p:extLst>
      <p:ext uri="{BB962C8B-B14F-4D97-AF65-F5344CB8AC3E}">
        <p14:creationId xmlns:p14="http://schemas.microsoft.com/office/powerpoint/2010/main" val="3963007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Urban is high density development characterized by city centers Compact is a highly walkable, mixed use urban form Standard includes most suburban, auto-oriented construction.</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Infrastructure costs are calculated per residential unit by type, LDC, and greenfield or refill type. Infrastructure costs are assumed to be a one time cost. And include the installation of transportation, water, and waste water facilities.</a:t>
            </a:r>
            <a:endParaRPr lang="en-US" dirty="0"/>
          </a:p>
        </p:txBody>
      </p:sp>
      <p:sp>
        <p:nvSpPr>
          <p:cNvPr id="4" name="Slide Number Placeholder 3"/>
          <p:cNvSpPr>
            <a:spLocks noGrp="1"/>
          </p:cNvSpPr>
          <p:nvPr>
            <p:ph type="sldNum" sz="quarter" idx="10"/>
          </p:nvPr>
        </p:nvSpPr>
        <p:spPr/>
        <p:txBody>
          <a:bodyPr/>
          <a:lstStyle/>
          <a:p>
            <a:fld id="{FB03B6C0-B291-432E-818C-C1C827C5B6F5}" type="slidenum">
              <a:rPr lang="en-US" smtClean="0"/>
              <a:t>20</a:t>
            </a:fld>
            <a:endParaRPr lang="en-US"/>
          </a:p>
        </p:txBody>
      </p:sp>
    </p:spTree>
    <p:extLst>
      <p:ext uri="{BB962C8B-B14F-4D97-AF65-F5344CB8AC3E}">
        <p14:creationId xmlns:p14="http://schemas.microsoft.com/office/powerpoint/2010/main" val="3488548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pPr>
            <a:fld id="{C40FA038-A720-43A3-9246-3A4FB26043BA}" type="slidenum">
              <a:rPr lang="en-US" sz="1200" kern="1200">
                <a:solidFill>
                  <a:prstClr val="black"/>
                </a:solidFill>
                <a:latin typeface="Arial" pitchFamily="34" charset="0"/>
                <a:ea typeface="+mn-ea"/>
                <a:cs typeface="Arial" pitchFamily="34" charset="0"/>
              </a:rPr>
              <a:pPr algn="r" rtl="0" fontAlgn="base">
                <a:spcBef>
                  <a:spcPct val="0"/>
                </a:spcBef>
                <a:spcAft>
                  <a:spcPct val="0"/>
                </a:spcAft>
              </a:pPr>
              <a:t>21</a:t>
            </a:fld>
            <a:endParaRPr lang="en-US" sz="1200" kern="1200" dirty="0">
              <a:solidFill>
                <a:prstClr val="black"/>
              </a:solidFill>
              <a:latin typeface="Arial" pitchFamily="34" charset="0"/>
              <a:ea typeface="+mn-ea"/>
              <a:cs typeface="Arial" pitchFamily="34" charset="0"/>
            </a:endParaRPr>
          </a:p>
        </p:txBody>
      </p:sp>
      <p:sp>
        <p:nvSpPr>
          <p:cNvPr id="93186" name="Rectangle 2"/>
          <p:cNvSpPr>
            <a:spLocks noGrp="1" noRot="1" noChangeAspect="1" noChangeArrowheads="1" noTextEdit="1"/>
          </p:cNvSpPr>
          <p:nvPr>
            <p:ph type="sldImg"/>
          </p:nvPr>
        </p:nvSpPr>
        <p:spPr>
          <a:xfrm>
            <a:off x="1144588" y="685800"/>
            <a:ext cx="4572000" cy="3429000"/>
          </a:xfrm>
          <a:ln/>
        </p:spPr>
      </p:sp>
      <p:sp>
        <p:nvSpPr>
          <p:cNvPr id="93187" name="Rectangle 3"/>
          <p:cNvSpPr>
            <a:spLocks noGrp="1" noChangeArrowheads="1"/>
          </p:cNvSpPr>
          <p:nvPr>
            <p:ph type="body" idx="1"/>
          </p:nvPr>
        </p:nvSpPr>
        <p:spPr/>
        <p:txBody>
          <a:bodyPr/>
          <a:lstStyle/>
          <a:p>
            <a:r>
              <a:rPr lang="en-US" dirty="0" smtClean="0"/>
              <a:t>Transportation is the most complex</a:t>
            </a:r>
            <a:r>
              <a:rPr lang="en-US" baseline="0" dirty="0" smtClean="0"/>
              <a:t> component. </a:t>
            </a:r>
          </a:p>
          <a:p>
            <a:endParaRPr lang="en-US" baseline="0" dirty="0" smtClean="0"/>
          </a:p>
          <a:p>
            <a:r>
              <a:rPr lang="en-US" baseline="0" dirty="0" smtClean="0"/>
              <a:t>Put simply, UrbanFootprint builds a picture of the land use and accessibility surrounding each housing unit and applies an enhanced version of the MXD model developed by Fehr &amp; Peers with EPA funding to appropriately scale per capita VMT estimates drawn from a local transportation model up or down as the land use mixture changes. </a:t>
            </a:r>
          </a:p>
          <a:p>
            <a:endParaRPr lang="en-US" baseline="0" dirty="0" smtClean="0"/>
          </a:p>
          <a:p>
            <a:r>
              <a:rPr lang="en-US" baseline="0" dirty="0" smtClean="0"/>
              <a:t>These results are then fed into a secondary model that applies projections of future vehicle fleet mixtures and efficiencies to obtain estimates of the quantity and types of energy used to power the fleet, the number and length of trips made, the pollutants emitted, and the costs both for fuel and vehicle O &amp; M.</a:t>
            </a:r>
            <a:endParaRPr lang="en-US" dirty="0"/>
          </a:p>
        </p:txBody>
      </p:sp>
    </p:spTree>
    <p:extLst>
      <p:ext uri="{BB962C8B-B14F-4D97-AF65-F5344CB8AC3E}">
        <p14:creationId xmlns:p14="http://schemas.microsoft.com/office/powerpoint/2010/main" val="1236319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2" Type="http://schemas.openxmlformats.org/officeDocument/2006/relationships/hyperlink" Target="http://urbanfootprintcurriculum.readthedocs.org/en/latest/_downloads/UF_Energy_Spreadsheet_Module_Jan_29_2013.xls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26.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www.epa.gov/smartgrowth/mxd_tripgeneration.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UrbanFootprint</a:t>
            </a:r>
            <a:endParaRPr lang="en-US" dirty="0"/>
          </a:p>
        </p:txBody>
      </p:sp>
      <p:sp>
        <p:nvSpPr>
          <p:cNvPr id="3" name="Subtitle 2"/>
          <p:cNvSpPr>
            <a:spLocks noGrp="1"/>
          </p:cNvSpPr>
          <p:nvPr>
            <p:ph type="subTitle" idx="1"/>
          </p:nvPr>
        </p:nvSpPr>
        <p:spPr/>
        <p:txBody>
          <a:bodyPr/>
          <a:lstStyle/>
          <a:p>
            <a:r>
              <a:rPr lang="en-US" dirty="0" smtClean="0"/>
              <a:t>Module 3: Analysis Modules</a:t>
            </a:r>
            <a:endParaRPr lang="en-US" dirty="0"/>
          </a:p>
        </p:txBody>
      </p:sp>
      <p:sp>
        <p:nvSpPr>
          <p:cNvPr id="4" name="TextBox 3"/>
          <p:cNvSpPr txBox="1"/>
          <p:nvPr/>
        </p:nvSpPr>
        <p:spPr>
          <a:xfrm>
            <a:off x="76200" y="5181600"/>
            <a:ext cx="8839200" cy="1477328"/>
          </a:xfrm>
          <a:prstGeom prst="rect">
            <a:avLst/>
          </a:prstGeom>
          <a:noFill/>
        </p:spPr>
        <p:txBody>
          <a:bodyPr wrap="square" rtlCol="0">
            <a:spAutoFit/>
          </a:bodyPr>
          <a:lstStyle/>
          <a:p>
            <a:r>
              <a:rPr lang="en-US" dirty="0" smtClean="0"/>
              <a:t>Materials prepared with funding support from the California Governor’s Office of Planning and Research, and the California Strategic Growth Council, and are copyright 2015 by the California Strategic Growth Council</a:t>
            </a:r>
          </a:p>
          <a:p>
            <a:r>
              <a:rPr lang="en-US" dirty="0" smtClean="0"/>
              <a:t>This Material is Licensed as:  Creative Commons Attribution-</a:t>
            </a:r>
            <a:r>
              <a:rPr lang="en-US" dirty="0" err="1" smtClean="0"/>
              <a:t>ShareAlike</a:t>
            </a:r>
            <a:r>
              <a:rPr lang="en-US" dirty="0" smtClean="0"/>
              <a:t> 4.0.</a:t>
            </a:r>
          </a:p>
          <a:p>
            <a:r>
              <a:rPr lang="en-US" dirty="0" smtClean="0"/>
              <a:t>UrbanFootprint has been developed by and is copyrighted by Calthorpe Analytics</a:t>
            </a:r>
            <a:endParaRPr lang="en-US" dirty="0"/>
          </a:p>
        </p:txBody>
      </p:sp>
    </p:spTree>
    <p:extLst>
      <p:ext uri="{BB962C8B-B14F-4D97-AF65-F5344CB8AC3E}">
        <p14:creationId xmlns:p14="http://schemas.microsoft.com/office/powerpoint/2010/main" val="1394932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Baseline Commercial Energy Use</a:t>
            </a:r>
            <a:endParaRPr lang="en-US" dirty="0"/>
          </a:p>
        </p:txBody>
      </p:sp>
      <p:sp>
        <p:nvSpPr>
          <p:cNvPr id="3" name="Content Placeholder 2"/>
          <p:cNvSpPr>
            <a:spLocks noGrp="1"/>
          </p:cNvSpPr>
          <p:nvPr>
            <p:ph sz="half" idx="1"/>
          </p:nvPr>
        </p:nvSpPr>
        <p:spPr/>
        <p:txBody>
          <a:bodyPr/>
          <a:lstStyle/>
          <a:p>
            <a:r>
              <a:rPr lang="en-US" dirty="0"/>
              <a:t>The baseline energy use for commercial structures is developed from the CEUS data sets as Energy Intensity (EI), the energy used per square foot, for 14 building types, classified by CEC Forecasting Climate Zone.</a:t>
            </a:r>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1041403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Over Time</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Existing Buildings’ consumption improves slowly over time (a policy setting)</a:t>
            </a:r>
            <a:endParaRPr lang="en-US" dirty="0"/>
          </a:p>
          <a:p>
            <a:r>
              <a:rPr lang="en-US" dirty="0"/>
              <a:t>New buildings </a:t>
            </a:r>
            <a:r>
              <a:rPr lang="en-US" dirty="0" smtClean="0"/>
              <a:t>have </a:t>
            </a:r>
            <a:r>
              <a:rPr lang="en-US" dirty="0"/>
              <a:t>policy driven </a:t>
            </a:r>
            <a:r>
              <a:rPr lang="en-US" dirty="0" smtClean="0"/>
              <a:t>improvements </a:t>
            </a:r>
            <a:r>
              <a:rPr lang="en-US" dirty="0"/>
              <a:t>in energy efficiency and then are also subject to rates of retrofitting and replacement.</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43105" y="1584158"/>
            <a:ext cx="4767207" cy="3925934"/>
          </a:xfrm>
        </p:spPr>
      </p:pic>
    </p:spTree>
    <p:extLst>
      <p:ext uri="{BB962C8B-B14F-4D97-AF65-F5344CB8AC3E}">
        <p14:creationId xmlns:p14="http://schemas.microsoft.com/office/powerpoint/2010/main" val="3778124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Improvements Over Time</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6112" y="1600200"/>
            <a:ext cx="6331776" cy="4525963"/>
          </a:xfrm>
        </p:spPr>
      </p:pic>
    </p:spTree>
    <p:extLst>
      <p:ext uri="{BB962C8B-B14F-4D97-AF65-F5344CB8AC3E}">
        <p14:creationId xmlns:p14="http://schemas.microsoft.com/office/powerpoint/2010/main" val="500759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joed.CALTHORPE\Downloads\2834477223_0833a21746_b.jpg"/>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857250"/>
            <a:ext cx="7467600" cy="4324350"/>
          </a:xfrm>
          <a:prstGeom prst="rect">
            <a:avLst/>
          </a:prstGeom>
          <a:ln>
            <a:noFill/>
          </a:ln>
          <a:effectLst>
            <a:outerShdw blurRad="292100" dist="139700" dir="2700000" algn="tl" rotWithShape="0">
              <a:srgbClr val="333333">
                <a:alpha val="65000"/>
              </a:srgbClr>
            </a:outerShdw>
          </a:effectLst>
          <a:extLst/>
        </p:spPr>
      </p:pic>
      <p:pic>
        <p:nvPicPr>
          <p:cNvPr id="25602"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0" y="4877463"/>
            <a:ext cx="9144000" cy="1447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 y="-76200"/>
            <a:ext cx="8229600" cy="1143000"/>
          </a:xfrm>
        </p:spPr>
        <p:txBody>
          <a:bodyPr/>
          <a:lstStyle/>
          <a:p>
            <a:r>
              <a:rPr lang="en-US" dirty="0" smtClean="0"/>
              <a:t>SACOG Building Energy Use</a:t>
            </a:r>
            <a:endParaRPr lang="en-US" dirty="0"/>
          </a:p>
        </p:txBody>
      </p:sp>
    </p:spTree>
    <p:custDataLst>
      <p:tags r:id="rId1"/>
    </p:custDataLst>
    <p:extLst>
      <p:ext uri="{BB962C8B-B14F-4D97-AF65-F5344CB8AC3E}">
        <p14:creationId xmlns:p14="http://schemas.microsoft.com/office/powerpoint/2010/main" val="1952699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lstStyle/>
          <a:p>
            <a:r>
              <a:rPr lang="en-US" dirty="0" smtClean="0"/>
              <a:t>See </a:t>
            </a:r>
            <a:r>
              <a:rPr lang="en-US" dirty="0"/>
              <a:t>the </a:t>
            </a:r>
            <a:r>
              <a:rPr lang="en-US" dirty="0" smtClean="0"/>
              <a:t>module prototype spreadsheet </a:t>
            </a:r>
            <a:r>
              <a:rPr lang="en-US" dirty="0"/>
              <a:t>at: </a:t>
            </a:r>
            <a:r>
              <a:rPr lang="en-US" dirty="0">
                <a:hlinkClick r:id="rId2"/>
              </a:rPr>
              <a:t>http://urbanfootprintcurriculum.readthedocs.org/en/latest/_</a:t>
            </a:r>
            <a:r>
              <a:rPr lang="en-US" dirty="0" smtClean="0">
                <a:hlinkClick r:id="rId2"/>
              </a:rPr>
              <a:t>downloads/UF_Energy_Spreadsheet_Module_Jan_29_2013.xlsx</a:t>
            </a:r>
            <a:endParaRPr lang="en-US" dirty="0" smtClean="0"/>
          </a:p>
          <a:p>
            <a:r>
              <a:rPr lang="en-US" dirty="0" smtClean="0"/>
              <a:t>Experiment with the policy settings.</a:t>
            </a:r>
            <a:endParaRPr lang="en-US" dirty="0"/>
          </a:p>
          <a:p>
            <a:pPr marL="0" indent="0">
              <a:buNone/>
            </a:pPr>
            <a:endParaRPr lang="en-US" dirty="0"/>
          </a:p>
        </p:txBody>
      </p:sp>
    </p:spTree>
    <p:extLst>
      <p:ext uri="{BB962C8B-B14F-4D97-AF65-F5344CB8AC3E}">
        <p14:creationId xmlns:p14="http://schemas.microsoft.com/office/powerpoint/2010/main" val="1568596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a:t>
            </a:r>
            <a:endParaRPr lang="en-US" dirty="0"/>
          </a:p>
        </p:txBody>
      </p:sp>
      <p:sp>
        <p:nvSpPr>
          <p:cNvPr id="3" name="Content Placeholder 2"/>
          <p:cNvSpPr>
            <a:spLocks noGrp="1"/>
          </p:cNvSpPr>
          <p:nvPr>
            <p:ph idx="1"/>
          </p:nvPr>
        </p:nvSpPr>
        <p:spPr/>
        <p:txBody>
          <a:bodyPr>
            <a:normAutofit lnSpcReduction="10000"/>
          </a:bodyPr>
          <a:lstStyle/>
          <a:p>
            <a:r>
              <a:rPr lang="en-US" dirty="0" smtClean="0"/>
              <a:t>Water impacts follow a very similar path to Energy.</a:t>
            </a:r>
          </a:p>
          <a:p>
            <a:r>
              <a:rPr lang="en-US" dirty="0" smtClean="0"/>
              <a:t>Building type and climate zone determine water used both indoor and outdoor</a:t>
            </a:r>
          </a:p>
          <a:p>
            <a:r>
              <a:rPr lang="en-US" dirty="0" smtClean="0"/>
              <a:t>Indoor water usage is estimated per-capita by building type</a:t>
            </a:r>
          </a:p>
          <a:p>
            <a:r>
              <a:rPr lang="en-US" dirty="0" smtClean="0"/>
              <a:t>Outdoor water usage is estimated per square foot of irrigated outdoor space adjusted by the climate zone. </a:t>
            </a:r>
            <a:endParaRPr lang="en-US" dirty="0"/>
          </a:p>
        </p:txBody>
      </p:sp>
    </p:spTree>
    <p:extLst>
      <p:ext uri="{BB962C8B-B14F-4D97-AF65-F5344CB8AC3E}">
        <p14:creationId xmlns:p14="http://schemas.microsoft.com/office/powerpoint/2010/main" val="3784752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274638"/>
            <a:ext cx="3124200" cy="1143000"/>
          </a:xfrm>
        </p:spPr>
        <p:txBody>
          <a:bodyPr/>
          <a:lstStyle/>
          <a:p>
            <a:r>
              <a:rPr lang="en-US" dirty="0" smtClean="0"/>
              <a:t>Water Use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325489"/>
            <a:ext cx="5382132" cy="6232525"/>
          </a:xfrm>
        </p:spPr>
      </p:pic>
      <p:sp>
        <p:nvSpPr>
          <p:cNvPr id="6" name="Content Placeholder 2"/>
          <p:cNvSpPr txBox="1">
            <a:spLocks/>
          </p:cNvSpPr>
          <p:nvPr/>
        </p:nvSpPr>
        <p:spPr>
          <a:xfrm>
            <a:off x="5548566" y="1480521"/>
            <a:ext cx="3276600" cy="45720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Water impacts follow a very similar path to Energy.</a:t>
            </a:r>
          </a:p>
          <a:p>
            <a:r>
              <a:rPr lang="en-US" dirty="0" smtClean="0"/>
              <a:t>Building type and climate zone determine water used both indoor and outdoor</a:t>
            </a:r>
          </a:p>
        </p:txBody>
      </p:sp>
    </p:spTree>
    <p:extLst>
      <p:ext uri="{BB962C8B-B14F-4D97-AF65-F5344CB8AC3E}">
        <p14:creationId xmlns:p14="http://schemas.microsoft.com/office/powerpoint/2010/main" val="3727534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Baseline Water Use</a:t>
            </a:r>
            <a:endParaRPr lang="en-US" dirty="0"/>
          </a:p>
        </p:txBody>
      </p:sp>
      <p:sp>
        <p:nvSpPr>
          <p:cNvPr id="3" name="Content Placeholder 2"/>
          <p:cNvSpPr>
            <a:spLocks noGrp="1"/>
          </p:cNvSpPr>
          <p:nvPr>
            <p:ph sz="half" idx="1"/>
          </p:nvPr>
        </p:nvSpPr>
        <p:spPr>
          <a:xfrm>
            <a:off x="457200" y="1600200"/>
            <a:ext cx="3581400" cy="4525963"/>
          </a:xfrm>
        </p:spPr>
        <p:txBody>
          <a:bodyPr>
            <a:normAutofit lnSpcReduction="10000"/>
          </a:bodyPr>
          <a:lstStyle/>
          <a:p>
            <a:r>
              <a:rPr lang="en-US" dirty="0" smtClean="0"/>
              <a:t>Residential indoor use is a Per Capita by building type.</a:t>
            </a:r>
          </a:p>
          <a:p>
            <a:r>
              <a:rPr lang="en-US" dirty="0" smtClean="0"/>
              <a:t>Commercial indoor use I is defined by three “</a:t>
            </a:r>
            <a:r>
              <a:rPr lang="en-US" dirty="0" err="1" smtClean="0"/>
              <a:t>supercategories</a:t>
            </a:r>
            <a:r>
              <a:rPr lang="en-US" dirty="0" smtClean="0"/>
              <a:t>” of employment: Commercial, Institutional, and Industrial</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583356"/>
            <a:ext cx="4038600" cy="1046701"/>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2971800"/>
            <a:ext cx="5007207" cy="3506831"/>
          </a:xfrm>
          <a:prstGeom prst="rect">
            <a:avLst/>
          </a:prstGeom>
        </p:spPr>
      </p:pic>
    </p:spTree>
    <p:extLst>
      <p:ext uri="{BB962C8B-B14F-4D97-AF65-F5344CB8AC3E}">
        <p14:creationId xmlns:p14="http://schemas.microsoft.com/office/powerpoint/2010/main" val="695325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8533" y="762000"/>
            <a:ext cx="7926934" cy="5897563"/>
          </a:xfrm>
        </p:spPr>
      </p:pic>
    </p:spTree>
    <p:extLst>
      <p:ext uri="{BB962C8B-B14F-4D97-AF65-F5344CB8AC3E}">
        <p14:creationId xmlns:p14="http://schemas.microsoft.com/office/powerpoint/2010/main" val="2032766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928" y="791029"/>
            <a:ext cx="3570143"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458029"/>
            <a:ext cx="40005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51829" y="1371600"/>
            <a:ext cx="4415971" cy="1524000"/>
          </a:xfrm>
          <a:prstGeom prst="rect">
            <a:avLst/>
          </a:prstGeom>
          <a:noFill/>
          <a:ln w="9525">
            <a:noFill/>
            <a:miter lim="800000"/>
            <a:headEnd/>
            <a:tailEnd/>
          </a:ln>
        </p:spPr>
        <p:txBody>
          <a:bodyPr anchor="ctr"/>
          <a:lstStyle>
            <a:defPPr>
              <a:defRPr lang="en-US"/>
            </a:defPPr>
            <a:lvl1pPr algn="ctr">
              <a:defRPr sz="4400" kern="0">
                <a:solidFill>
                  <a:srgbClr val="FFFFFF"/>
                </a:solidFill>
                <a:latin typeface="Georgia" pitchFamily="18" charset="0"/>
              </a:defRPr>
            </a:lvl1pPr>
          </a:lstStyle>
          <a:p>
            <a:pPr algn="l"/>
            <a:r>
              <a:rPr lang="en-US" sz="2400" dirty="0" smtClean="0">
                <a:solidFill>
                  <a:srgbClr val="FFC000"/>
                </a:solidFill>
                <a:latin typeface="+mj-lt"/>
              </a:rPr>
              <a:t>Next Steps</a:t>
            </a:r>
            <a:endParaRPr lang="en-US" sz="2400" dirty="0" smtClean="0">
              <a:latin typeface="+mj-lt"/>
            </a:endParaRPr>
          </a:p>
          <a:p>
            <a:pPr marL="342900" indent="-342900" algn="l">
              <a:buFont typeface="Arial" pitchFamily="34" charset="0"/>
              <a:buChar char="•"/>
            </a:pPr>
            <a:r>
              <a:rPr lang="en-US" sz="2000" dirty="0" smtClean="0">
                <a:latin typeface="+mj-lt"/>
              </a:rPr>
              <a:t>Regional Assumptions Research</a:t>
            </a:r>
          </a:p>
          <a:p>
            <a:pPr marL="342900" indent="-342900" algn="l">
              <a:buFont typeface="Arial" pitchFamily="34" charset="0"/>
              <a:buChar char="•"/>
            </a:pPr>
            <a:r>
              <a:rPr lang="en-US" sz="2000" dirty="0" smtClean="0">
                <a:latin typeface="+mj-lt"/>
              </a:rPr>
              <a:t>IMPACS Model Integration</a:t>
            </a:r>
          </a:p>
        </p:txBody>
      </p:sp>
      <p:sp>
        <p:nvSpPr>
          <p:cNvPr id="8" name="Title 1"/>
          <p:cNvSpPr>
            <a:spLocks noGrp="1"/>
          </p:cNvSpPr>
          <p:nvPr>
            <p:ph type="title"/>
          </p:nvPr>
        </p:nvSpPr>
        <p:spPr>
          <a:xfrm>
            <a:off x="419100" y="-76200"/>
            <a:ext cx="8229600" cy="1143000"/>
          </a:xfrm>
        </p:spPr>
        <p:txBody>
          <a:bodyPr>
            <a:normAutofit/>
          </a:bodyPr>
          <a:lstStyle/>
          <a:p>
            <a:r>
              <a:rPr lang="en-US" dirty="0" smtClean="0"/>
              <a:t>Local Fiscal Impacts</a:t>
            </a:r>
            <a:endParaRPr lang="en-US" dirty="0"/>
          </a:p>
        </p:txBody>
      </p:sp>
    </p:spTree>
    <p:custDataLst>
      <p:tags r:id="rId1"/>
    </p:custDataLst>
    <p:extLst>
      <p:ext uri="{BB962C8B-B14F-4D97-AF65-F5344CB8AC3E}">
        <p14:creationId xmlns:p14="http://schemas.microsoft.com/office/powerpoint/2010/main" val="914379436"/>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lstStyle/>
          <a:p>
            <a:r>
              <a:rPr lang="en-US" dirty="0" smtClean="0"/>
              <a:t>Review the Analysis Modules and How they work</a:t>
            </a:r>
          </a:p>
          <a:p>
            <a:r>
              <a:rPr lang="en-US" dirty="0" smtClean="0"/>
              <a:t>We will be covering calibration and customization only lightly</a:t>
            </a:r>
          </a:p>
          <a:p>
            <a:endParaRPr lang="en-US" dirty="0"/>
          </a:p>
        </p:txBody>
      </p:sp>
    </p:spTree>
    <p:extLst>
      <p:ext uri="{BB962C8B-B14F-4D97-AF65-F5344CB8AC3E}">
        <p14:creationId xmlns:p14="http://schemas.microsoft.com/office/powerpoint/2010/main" val="187657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Calculations</a:t>
            </a:r>
            <a:endParaRPr lang="en-US" dirty="0"/>
          </a:p>
        </p:txBody>
      </p:sp>
      <p:sp>
        <p:nvSpPr>
          <p:cNvPr id="5" name="Content Placeholder 4"/>
          <p:cNvSpPr>
            <a:spLocks noGrp="1"/>
          </p:cNvSpPr>
          <p:nvPr>
            <p:ph sz="half" idx="1"/>
          </p:nvPr>
        </p:nvSpPr>
        <p:spPr/>
        <p:txBody>
          <a:bodyPr/>
          <a:lstStyle/>
          <a:p>
            <a:r>
              <a:rPr lang="en-US" dirty="0" smtClean="0"/>
              <a:t>Land Development Class: Urban, Compact, Standard</a:t>
            </a:r>
          </a:p>
          <a:p>
            <a:r>
              <a:rPr lang="en-US" dirty="0" smtClean="0"/>
              <a:t>Refill vs. Greenfield</a:t>
            </a:r>
          </a:p>
          <a:p>
            <a:r>
              <a:rPr lang="en-US" dirty="0" smtClean="0"/>
              <a:t>Housing Type</a:t>
            </a:r>
          </a:p>
          <a:p>
            <a:pPr lvl="1"/>
            <a:r>
              <a:rPr lang="en-US" dirty="0" smtClean="0"/>
              <a:t>SF Det. Large Lot</a:t>
            </a:r>
          </a:p>
          <a:p>
            <a:pPr lvl="1"/>
            <a:r>
              <a:rPr lang="en-US" dirty="0" smtClean="0"/>
              <a:t>SF Det. Small Lot</a:t>
            </a:r>
          </a:p>
          <a:p>
            <a:pPr lvl="1"/>
            <a:r>
              <a:rPr lang="en-US" dirty="0" smtClean="0"/>
              <a:t>SF Attached</a:t>
            </a:r>
          </a:p>
          <a:p>
            <a:pPr lvl="1"/>
            <a:r>
              <a:rPr lang="en-US" dirty="0" smtClean="0"/>
              <a:t>Multi-Family</a:t>
            </a: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65698" y="1900027"/>
            <a:ext cx="4625902" cy="843173"/>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4146" y="3518032"/>
            <a:ext cx="4607454" cy="120636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8349" y="5449453"/>
            <a:ext cx="4603251" cy="1179947"/>
          </a:xfrm>
          <a:prstGeom prst="rect">
            <a:avLst/>
          </a:prstGeom>
        </p:spPr>
      </p:pic>
      <p:sp>
        <p:nvSpPr>
          <p:cNvPr id="11" name="TextBox 10"/>
          <p:cNvSpPr txBox="1"/>
          <p:nvPr/>
        </p:nvSpPr>
        <p:spPr>
          <a:xfrm>
            <a:off x="4495800" y="1600200"/>
            <a:ext cx="2026709" cy="369332"/>
          </a:xfrm>
          <a:prstGeom prst="rect">
            <a:avLst/>
          </a:prstGeom>
          <a:noFill/>
        </p:spPr>
        <p:txBody>
          <a:bodyPr wrap="none" rtlCol="0">
            <a:spAutoFit/>
          </a:bodyPr>
          <a:lstStyle/>
          <a:p>
            <a:r>
              <a:rPr lang="en-US" dirty="0" smtClean="0"/>
              <a:t>Infrastructure Costs</a:t>
            </a:r>
            <a:endParaRPr lang="en-US" dirty="0"/>
          </a:p>
        </p:txBody>
      </p:sp>
      <p:sp>
        <p:nvSpPr>
          <p:cNvPr id="12" name="TextBox 11"/>
          <p:cNvSpPr txBox="1"/>
          <p:nvPr/>
        </p:nvSpPr>
        <p:spPr>
          <a:xfrm>
            <a:off x="4495799" y="3098921"/>
            <a:ext cx="2919132" cy="369332"/>
          </a:xfrm>
          <a:prstGeom prst="rect">
            <a:avLst/>
          </a:prstGeom>
          <a:noFill/>
        </p:spPr>
        <p:txBody>
          <a:bodyPr wrap="none" rtlCol="0">
            <a:spAutoFit/>
          </a:bodyPr>
          <a:lstStyle/>
          <a:p>
            <a:r>
              <a:rPr lang="en-US" dirty="0" smtClean="0"/>
              <a:t>Operations and Maintenance</a:t>
            </a:r>
            <a:endParaRPr lang="en-US" dirty="0"/>
          </a:p>
        </p:txBody>
      </p:sp>
      <p:sp>
        <p:nvSpPr>
          <p:cNvPr id="13" name="TextBox 12"/>
          <p:cNvSpPr txBox="1"/>
          <p:nvPr/>
        </p:nvSpPr>
        <p:spPr>
          <a:xfrm>
            <a:off x="4495799" y="5055949"/>
            <a:ext cx="996363" cy="369332"/>
          </a:xfrm>
          <a:prstGeom prst="rect">
            <a:avLst/>
          </a:prstGeom>
          <a:noFill/>
        </p:spPr>
        <p:txBody>
          <a:bodyPr wrap="none" rtlCol="0">
            <a:spAutoFit/>
          </a:bodyPr>
          <a:lstStyle/>
          <a:p>
            <a:r>
              <a:rPr lang="en-US" dirty="0" smtClean="0"/>
              <a:t>Revenue</a:t>
            </a:r>
            <a:endParaRPr lang="en-US" dirty="0"/>
          </a:p>
        </p:txBody>
      </p:sp>
    </p:spTree>
    <p:extLst>
      <p:ext uri="{BB962C8B-B14F-4D97-AF65-F5344CB8AC3E}">
        <p14:creationId xmlns:p14="http://schemas.microsoft.com/office/powerpoint/2010/main" val="2326375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066800"/>
            <a:ext cx="9144000" cy="5065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657600" y="4524828"/>
            <a:ext cx="3298813" cy="1524000"/>
          </a:xfrm>
          <a:prstGeom prst="rect">
            <a:avLst/>
          </a:prstGeom>
          <a:noFill/>
          <a:ln w="9525">
            <a:noFill/>
            <a:miter lim="800000"/>
            <a:headEnd/>
            <a:tailEnd/>
          </a:ln>
        </p:spPr>
        <p:txBody>
          <a:bodyPr anchor="ctr"/>
          <a:lstStyle>
            <a:defPPr>
              <a:defRPr lang="en-US"/>
            </a:defPPr>
            <a:lvl1pPr algn="ctr">
              <a:defRPr sz="4400" kern="0">
                <a:solidFill>
                  <a:srgbClr val="FFFFFF"/>
                </a:solidFill>
                <a:latin typeface="Georgia" pitchFamily="18" charset="0"/>
              </a:defRPr>
            </a:lvl1pPr>
          </a:lstStyle>
          <a:p>
            <a:pPr algn="l"/>
            <a:r>
              <a:rPr lang="en-US" sz="2800" dirty="0" smtClean="0">
                <a:solidFill>
                  <a:schemeClr val="bg1"/>
                </a:solidFill>
                <a:latin typeface="+mj-lt"/>
              </a:rPr>
              <a:t>‘8-D’ Sketch Travel Model</a:t>
            </a:r>
          </a:p>
        </p:txBody>
      </p:sp>
      <p:sp>
        <p:nvSpPr>
          <p:cNvPr id="5" name="Title 1"/>
          <p:cNvSpPr>
            <a:spLocks noGrp="1"/>
          </p:cNvSpPr>
          <p:nvPr>
            <p:ph type="title"/>
          </p:nvPr>
        </p:nvSpPr>
        <p:spPr>
          <a:xfrm>
            <a:off x="457201" y="0"/>
            <a:ext cx="8229600" cy="1143000"/>
          </a:xfrm>
        </p:spPr>
        <p:txBody>
          <a:bodyPr/>
          <a:lstStyle/>
          <a:p>
            <a:r>
              <a:rPr lang="en-US" dirty="0" smtClean="0"/>
              <a:t>Transportation</a:t>
            </a:r>
            <a:endParaRPr lang="en-US" dirty="0"/>
          </a:p>
        </p:txBody>
      </p:sp>
    </p:spTree>
    <p:custDataLst>
      <p:tags r:id="rId1"/>
    </p:custDataLst>
    <p:extLst>
      <p:ext uri="{BB962C8B-B14F-4D97-AF65-F5344CB8AC3E}">
        <p14:creationId xmlns:p14="http://schemas.microsoft.com/office/powerpoint/2010/main" val="2475472568"/>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dirty="0"/>
              <a:t>Transportation is the most complex of the analytical modules and may require a half hour or more to run</a:t>
            </a:r>
            <a:r>
              <a:rPr lang="en-US" dirty="0" smtClean="0"/>
              <a:t>.</a:t>
            </a:r>
          </a:p>
          <a:p>
            <a:r>
              <a:rPr lang="en-US" dirty="0" err="1" smtClean="0"/>
              <a:t>UrbanFootprint</a:t>
            </a:r>
            <a:r>
              <a:rPr lang="en-US" dirty="0" smtClean="0"/>
              <a:t> applies </a:t>
            </a:r>
            <a:r>
              <a:rPr lang="en-US" dirty="0"/>
              <a:t>an enhanced version of the MXD model developed by Fehr &amp; Peers with EPA funding </a:t>
            </a:r>
            <a:r>
              <a:rPr lang="en-US" dirty="0" smtClean="0"/>
              <a:t>scale </a:t>
            </a:r>
            <a:r>
              <a:rPr lang="en-US" dirty="0"/>
              <a:t>per capita VMT estimates drawn from a local transportation model up or down as the land use mixture changes</a:t>
            </a:r>
            <a:r>
              <a:rPr lang="en-US" dirty="0" smtClean="0"/>
              <a:t>.</a:t>
            </a:r>
          </a:p>
          <a:p>
            <a:r>
              <a:rPr lang="en-US" dirty="0"/>
              <a:t>These results are then fed into a secondary model that </a:t>
            </a:r>
            <a:r>
              <a:rPr lang="en-US" dirty="0" smtClean="0"/>
              <a:t>projects future </a:t>
            </a:r>
            <a:r>
              <a:rPr lang="en-US" dirty="0"/>
              <a:t>vehicle fleet </a:t>
            </a:r>
            <a:r>
              <a:rPr lang="en-US" dirty="0" smtClean="0"/>
              <a:t>mixtures and associated emissions and costs.</a:t>
            </a:r>
            <a:endParaRPr lang="en-US" dirty="0"/>
          </a:p>
        </p:txBody>
      </p:sp>
    </p:spTree>
    <p:extLst>
      <p:ext uri="{BB962C8B-B14F-4D97-AF65-F5344CB8AC3E}">
        <p14:creationId xmlns:p14="http://schemas.microsoft.com/office/powerpoint/2010/main" val="3495494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2587" y="1367970"/>
            <a:ext cx="2460613" cy="1524000"/>
          </a:xfrm>
          <a:prstGeom prst="rect">
            <a:avLst/>
          </a:prstGeom>
          <a:noFill/>
          <a:ln w="9525">
            <a:noFill/>
            <a:miter lim="800000"/>
            <a:headEnd/>
            <a:tailEnd/>
          </a:ln>
        </p:spPr>
        <p:txBody>
          <a:bodyPr anchor="ctr"/>
          <a:lstStyle>
            <a:defPPr>
              <a:defRPr lang="en-US"/>
            </a:defPPr>
            <a:lvl1pPr algn="ctr">
              <a:defRPr sz="4400" kern="0">
                <a:solidFill>
                  <a:srgbClr val="FFFFFF"/>
                </a:solidFill>
                <a:latin typeface="Georgia" pitchFamily="18" charset="0"/>
              </a:defRPr>
            </a:lvl1pPr>
          </a:lstStyle>
          <a:p>
            <a:pPr algn="l"/>
            <a:r>
              <a:rPr lang="en-US" sz="3200" dirty="0" smtClean="0">
                <a:latin typeface="+mj-lt"/>
              </a:rPr>
              <a:t>Travel Model Verification</a:t>
            </a:r>
          </a:p>
          <a:p>
            <a:pPr lvl="0" algn="l"/>
            <a:r>
              <a:rPr lang="en-US" sz="2000" kern="1200" dirty="0" err="1">
                <a:solidFill>
                  <a:srgbClr val="FFC000"/>
                </a:solidFill>
                <a:latin typeface="Gill Sans MT"/>
              </a:rPr>
              <a:t>Urban</a:t>
            </a:r>
            <a:r>
              <a:rPr lang="en-US" sz="2000" kern="1200" dirty="0" err="1">
                <a:solidFill>
                  <a:srgbClr val="000000">
                    <a:lumMod val="50000"/>
                    <a:lumOff val="50000"/>
                  </a:srgbClr>
                </a:solidFill>
                <a:latin typeface="Gill Sans MT"/>
              </a:rPr>
              <a:t>Footprint</a:t>
            </a:r>
            <a:endParaRPr lang="en-US" sz="2000" kern="1200" dirty="0">
              <a:solidFill>
                <a:srgbClr val="000000">
                  <a:lumMod val="50000"/>
                  <a:lumOff val="50000"/>
                </a:srgbClr>
              </a:solidFill>
              <a:latin typeface="Gill Sans MT"/>
            </a:endParaRP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28600"/>
            <a:ext cx="5171572" cy="435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P:\California Vision 08-29\GIS\Exports\Scenarios July 2012\VMT SCAG SCS 2.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p:blipFill>
        <p:spPr bwMode="auto">
          <a:xfrm>
            <a:off x="0" y="4893942"/>
            <a:ext cx="9144001" cy="13617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886200" y="6553200"/>
            <a:ext cx="1418264" cy="231305"/>
          </a:xfrm>
          <a:prstGeom prst="rect">
            <a:avLst/>
          </a:prstGeom>
          <a:noFill/>
          <a:ln>
            <a:noFill/>
          </a:ln>
          <a:effectLst/>
          <a:extLst/>
        </p:spPr>
      </p:pic>
    </p:spTree>
    <p:extLst>
      <p:ext uri="{BB962C8B-B14F-4D97-AF65-F5344CB8AC3E}">
        <p14:creationId xmlns:p14="http://schemas.microsoft.com/office/powerpoint/2010/main" val="873188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‘8Ds’</a:t>
            </a:r>
            <a:endParaRPr lang="en-US" dirty="0"/>
          </a:p>
        </p:txBody>
      </p:sp>
      <p:sp>
        <p:nvSpPr>
          <p:cNvPr id="3" name="Content Placeholder 2"/>
          <p:cNvSpPr>
            <a:spLocks noGrp="1"/>
          </p:cNvSpPr>
          <p:nvPr>
            <p:ph idx="1"/>
          </p:nvPr>
        </p:nvSpPr>
        <p:spPr>
          <a:xfrm>
            <a:off x="152400" y="1143000"/>
            <a:ext cx="8915400" cy="5638800"/>
          </a:xfrm>
        </p:spPr>
        <p:txBody>
          <a:bodyPr>
            <a:normAutofit fontScale="62500" lnSpcReduction="20000"/>
          </a:bodyPr>
          <a:lstStyle/>
          <a:p>
            <a:r>
              <a:rPr lang="en-US" b="1" i="1" dirty="0"/>
              <a:t>Density</a:t>
            </a:r>
            <a:r>
              <a:rPr lang="en-US" dirty="0"/>
              <a:t> – Dwellings and jobs per acre of development.</a:t>
            </a:r>
          </a:p>
          <a:p>
            <a:r>
              <a:rPr lang="en-US" b="1" i="1" dirty="0"/>
              <a:t>Diversity</a:t>
            </a:r>
            <a:r>
              <a:rPr lang="en-US" dirty="0"/>
              <a:t> – Mix of housing, jobs and retail, measured in terms of ratios such as jobs/housing, retail/housing and jobs mix (closeness to a balance among uses).</a:t>
            </a:r>
          </a:p>
          <a:p>
            <a:r>
              <a:rPr lang="en-US" b="1" i="1" dirty="0"/>
              <a:t>Design</a:t>
            </a:r>
            <a:r>
              <a:rPr lang="en-US" dirty="0"/>
              <a:t> – Connectivity and walkability, measured in terms of how fine-grained the circulation networks through metrics of network density, such as walkable street intersections per square mile</a:t>
            </a:r>
          </a:p>
          <a:p>
            <a:r>
              <a:rPr lang="en-US" b="1" i="1" dirty="0"/>
              <a:t>Destinations</a:t>
            </a:r>
            <a:r>
              <a:rPr lang="en-US" dirty="0"/>
              <a:t> – Regional accessibility to activities from the regional travel model networks “skim matrices” of travel distances and travel times among all development areas or travel analysis zones (TAZs).</a:t>
            </a:r>
          </a:p>
          <a:p>
            <a:r>
              <a:rPr lang="en-US" b="1" i="1" dirty="0"/>
              <a:t>Distance</a:t>
            </a:r>
            <a:r>
              <a:rPr lang="en-US" i="1" dirty="0"/>
              <a:t> </a:t>
            </a:r>
            <a:r>
              <a:rPr lang="en-US" b="1" i="1" dirty="0"/>
              <a:t>to Transit</a:t>
            </a:r>
            <a:r>
              <a:rPr lang="en-US" b="1" dirty="0"/>
              <a:t> </a:t>
            </a:r>
            <a:r>
              <a:rPr lang="en-US" dirty="0"/>
              <a:t>– Proximity to fixed-</a:t>
            </a:r>
            <a:r>
              <a:rPr lang="en-US" dirty="0" err="1"/>
              <a:t>guideway</a:t>
            </a:r>
            <a:r>
              <a:rPr lang="en-US" dirty="0"/>
              <a:t> service measured from the </a:t>
            </a:r>
            <a:r>
              <a:rPr lang="en-US" dirty="0" err="1"/>
              <a:t>UrbanFootprint</a:t>
            </a:r>
            <a:r>
              <a:rPr lang="en-US" dirty="0"/>
              <a:t> development grid cell to the nearest transit stops, and expressed in terms of transit stops within walking radii of 1⁄4 and 1⁄2 mile.</a:t>
            </a:r>
          </a:p>
          <a:p>
            <a:r>
              <a:rPr lang="en-US" b="1" i="1" dirty="0"/>
              <a:t>Development Scale</a:t>
            </a:r>
            <a:r>
              <a:rPr lang="en-US" dirty="0"/>
              <a:t> – Absolute local amounts of population and jobs within the development grid cell’s neighborhood (critical mass and magnitude of compatible uses), measured in terms of a 1⁄2 mile walking radius</a:t>
            </a:r>
          </a:p>
          <a:p>
            <a:r>
              <a:rPr lang="en-US" b="1" i="1" dirty="0"/>
              <a:t>Demographics</a:t>
            </a:r>
            <a:r>
              <a:rPr lang="en-US" dirty="0"/>
              <a:t> – Household size, income and auto ownership of the residential development types contained in the grid cell.</a:t>
            </a:r>
          </a:p>
          <a:p>
            <a:r>
              <a:rPr lang="en-US" b="1" i="1" dirty="0"/>
              <a:t>Demand Management</a:t>
            </a:r>
            <a:r>
              <a:rPr lang="en-US" dirty="0"/>
              <a:t> – Automobile travel disincentives, including regional pricing of auto travel through fuel costs, mileage-based fees and taxes and parking charges (Method has been developed, but is not implemented in </a:t>
            </a:r>
            <a:r>
              <a:rPr lang="en-US" dirty="0" err="1"/>
              <a:t>UrbanFootprint</a:t>
            </a:r>
            <a:r>
              <a:rPr lang="en-US" dirty="0"/>
              <a:t> version 1.0).</a:t>
            </a:r>
          </a:p>
          <a:p>
            <a:endParaRPr lang="en-US" dirty="0"/>
          </a:p>
        </p:txBody>
      </p:sp>
    </p:spTree>
    <p:extLst>
      <p:ext uri="{BB962C8B-B14F-4D97-AF65-F5344CB8AC3E}">
        <p14:creationId xmlns:p14="http://schemas.microsoft.com/office/powerpoint/2010/main" val="812262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MXD Works</a:t>
            </a:r>
            <a:endParaRPr lang="en-US" dirty="0"/>
          </a:p>
        </p:txBody>
      </p:sp>
      <p:sp>
        <p:nvSpPr>
          <p:cNvPr id="3" name="Content Placeholder 2"/>
          <p:cNvSpPr>
            <a:spLocks noGrp="1"/>
          </p:cNvSpPr>
          <p:nvPr>
            <p:ph idx="1"/>
          </p:nvPr>
        </p:nvSpPr>
        <p:spPr/>
        <p:txBody>
          <a:bodyPr>
            <a:normAutofit fontScale="47500" lnSpcReduction="20000"/>
          </a:bodyPr>
          <a:lstStyle/>
          <a:p>
            <a:pPr marL="0" indent="0">
              <a:buNone/>
            </a:pPr>
            <a:r>
              <a:rPr lang="en-US" b="1" dirty="0"/>
              <a:t>Input factors</a:t>
            </a:r>
            <a:endParaRPr lang="en-US" dirty="0"/>
          </a:p>
          <a:p>
            <a:r>
              <a:rPr lang="en-US" i="1" dirty="0"/>
              <a:t>Land Use</a:t>
            </a:r>
            <a:r>
              <a:rPr lang="en-US" dirty="0"/>
              <a:t> (based on a half mile buffer around each location)</a:t>
            </a:r>
          </a:p>
          <a:p>
            <a:r>
              <a:rPr lang="en-US" dirty="0"/>
              <a:t>Population, Employment</a:t>
            </a:r>
          </a:p>
          <a:p>
            <a:r>
              <a:rPr lang="en-US" dirty="0"/>
              <a:t>Dwelling units by type</a:t>
            </a:r>
          </a:p>
          <a:p>
            <a:r>
              <a:rPr lang="en-US" dirty="0"/>
              <a:t>Sq. ft. of Non-residential use by category: office, retail, service, public</a:t>
            </a:r>
          </a:p>
          <a:p>
            <a:r>
              <a:rPr lang="en-US" i="1" dirty="0"/>
              <a:t>Urban Form</a:t>
            </a:r>
            <a:r>
              <a:rPr lang="en-US" dirty="0"/>
              <a:t> (based on a half mile buffer around each location)</a:t>
            </a:r>
          </a:p>
          <a:p>
            <a:r>
              <a:rPr lang="en-US" dirty="0"/>
              <a:t>Intersection density</a:t>
            </a:r>
          </a:p>
          <a:p>
            <a:r>
              <a:rPr lang="en-US" dirty="0"/>
              <a:t>Household size</a:t>
            </a:r>
          </a:p>
          <a:p>
            <a:r>
              <a:rPr lang="en-US" dirty="0"/>
              <a:t>Auto ownership</a:t>
            </a:r>
          </a:p>
          <a:p>
            <a:r>
              <a:rPr lang="en-US" i="1" dirty="0"/>
              <a:t>Location and Context</a:t>
            </a:r>
            <a:endParaRPr lang="en-US" dirty="0"/>
          </a:p>
          <a:p>
            <a:r>
              <a:rPr lang="en-US" dirty="0"/>
              <a:t>Employment within 1 mile radius</a:t>
            </a:r>
          </a:p>
          <a:p>
            <a:r>
              <a:rPr lang="en-US" dirty="0"/>
              <a:t>Jobs within 30 min. by transit</a:t>
            </a:r>
          </a:p>
          <a:p>
            <a:pPr marL="0" indent="0">
              <a:buNone/>
            </a:pPr>
            <a:endParaRPr lang="en-US" b="1" dirty="0" smtClean="0"/>
          </a:p>
          <a:p>
            <a:pPr marL="0" indent="0">
              <a:buNone/>
            </a:pPr>
            <a:r>
              <a:rPr lang="en-US" b="1" dirty="0" smtClean="0"/>
              <a:t>Intermediate </a:t>
            </a:r>
            <a:r>
              <a:rPr lang="en-US" b="1" dirty="0"/>
              <a:t>processing</a:t>
            </a:r>
            <a:r>
              <a:rPr lang="en-US" dirty="0"/>
              <a:t> ITE trip generation rates are applied to the land uses to calculate the maximum potential trip generation.</a:t>
            </a:r>
          </a:p>
          <a:p>
            <a:r>
              <a:rPr lang="en-US" dirty="0"/>
              <a:t>MXD equations are applied to calculate the likelihood of internal capture, pedestrian, or transit use. This allows the estimation of trip reductions based on the land </a:t>
            </a:r>
            <a:r>
              <a:rPr lang="en-US" dirty="0" smtClean="0"/>
              <a:t>use.</a:t>
            </a:r>
          </a:p>
          <a:p>
            <a:pPr marL="0" indent="0">
              <a:buNone/>
            </a:pPr>
            <a:endParaRPr lang="en-US" b="1" dirty="0" smtClean="0"/>
          </a:p>
          <a:p>
            <a:pPr marL="0" indent="0">
              <a:buNone/>
            </a:pPr>
            <a:r>
              <a:rPr lang="en-US" b="1" dirty="0" smtClean="0"/>
              <a:t>Results</a:t>
            </a:r>
            <a:r>
              <a:rPr lang="en-US" dirty="0" smtClean="0"/>
              <a:t> The reduction factors from the MXD equations are applied to the maximum trip generation rates.</a:t>
            </a:r>
          </a:p>
          <a:p>
            <a:endParaRPr lang="en-US" dirty="0"/>
          </a:p>
        </p:txBody>
      </p:sp>
    </p:spTree>
    <p:extLst>
      <p:ext uri="{BB962C8B-B14F-4D97-AF65-F5344CB8AC3E}">
        <p14:creationId xmlns:p14="http://schemas.microsoft.com/office/powerpoint/2010/main" val="1725940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 y="4038600"/>
            <a:ext cx="1752600" cy="1524000"/>
          </a:xfrm>
          <a:prstGeom prst="rect">
            <a:avLst/>
          </a:prstGeom>
          <a:solidFill>
            <a:schemeClr val="bg1"/>
          </a:solidFill>
          <a:ln w="9525">
            <a:noFill/>
            <a:miter lim="800000"/>
            <a:headEnd/>
            <a:tailEnd/>
          </a:ln>
        </p:spPr>
        <p:txBody>
          <a:bodyPr anchor="ctr"/>
          <a:lstStyle>
            <a:defPPr>
              <a:defRPr lang="en-US"/>
            </a:defPPr>
            <a:lvl1pPr algn="ctr">
              <a:defRPr sz="4400" kern="0">
                <a:solidFill>
                  <a:srgbClr val="FFFFFF"/>
                </a:solidFill>
                <a:latin typeface="Georgia" pitchFamily="18" charset="0"/>
              </a:defRPr>
            </a:lvl1pPr>
          </a:lstStyle>
          <a:p>
            <a:pPr algn="l"/>
            <a:r>
              <a:rPr lang="en-US" sz="1800" dirty="0" smtClean="0">
                <a:solidFill>
                  <a:schemeClr val="tx1">
                    <a:lumMod val="65000"/>
                    <a:lumOff val="35000"/>
                  </a:schemeClr>
                </a:solidFill>
                <a:latin typeface="+mj-lt"/>
              </a:rPr>
              <a:t>SACOG</a:t>
            </a:r>
            <a:endParaRPr lang="en-US" sz="2800" dirty="0" smtClean="0">
              <a:solidFill>
                <a:schemeClr val="tx1">
                  <a:lumMod val="65000"/>
                  <a:lumOff val="35000"/>
                </a:schemeClr>
              </a:solidFill>
              <a:latin typeface="+mj-lt"/>
            </a:endParaRPr>
          </a:p>
          <a:p>
            <a:pPr algn="l"/>
            <a:r>
              <a:rPr lang="en-US" sz="2800" dirty="0" smtClean="0">
                <a:solidFill>
                  <a:schemeClr val="tx1">
                    <a:lumMod val="65000"/>
                    <a:lumOff val="35000"/>
                  </a:schemeClr>
                </a:solidFill>
                <a:latin typeface="+mj-lt"/>
              </a:rPr>
              <a:t>2035 VMT/HH</a:t>
            </a:r>
          </a:p>
          <a:p>
            <a:pPr lvl="0" algn="l"/>
            <a:r>
              <a:rPr lang="en-US" sz="1800" kern="1200" dirty="0" err="1">
                <a:solidFill>
                  <a:srgbClr val="FFC000"/>
                </a:solidFill>
                <a:latin typeface="Gill Sans MT"/>
              </a:rPr>
              <a:t>Urban</a:t>
            </a:r>
            <a:r>
              <a:rPr lang="en-US" sz="1800" kern="1200" dirty="0" err="1">
                <a:solidFill>
                  <a:srgbClr val="000000">
                    <a:lumMod val="50000"/>
                    <a:lumOff val="50000"/>
                  </a:srgbClr>
                </a:solidFill>
                <a:latin typeface="Gill Sans MT"/>
              </a:rPr>
              <a:t>Footprint</a:t>
            </a:r>
            <a:endParaRPr lang="en-US" sz="1800" kern="1200" dirty="0">
              <a:solidFill>
                <a:srgbClr val="000000">
                  <a:lumMod val="50000"/>
                  <a:lumOff val="50000"/>
                </a:srgbClr>
              </a:solidFill>
              <a:latin typeface="Gill Sans MT"/>
            </a:endParaRPr>
          </a:p>
        </p:txBody>
      </p:sp>
      <p:pic>
        <p:nvPicPr>
          <p:cNvPr id="30722" name="Picture 2" descr="\\footprint\Planning\California Vision 08-29\08) Project Promotion\Urban Footprint Scenario Summary\July 24 2012 - Urban Footprint Scenario Summaries\Links\VMT SACOG SC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982130" y="0"/>
            <a:ext cx="7161870"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4064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Exercises</a:t>
            </a:r>
            <a:endParaRPr lang="en-US" dirty="0"/>
          </a:p>
        </p:txBody>
      </p:sp>
      <p:sp>
        <p:nvSpPr>
          <p:cNvPr id="6" name="Content Placeholder 5"/>
          <p:cNvSpPr>
            <a:spLocks noGrp="1"/>
          </p:cNvSpPr>
          <p:nvPr>
            <p:ph idx="1"/>
          </p:nvPr>
        </p:nvSpPr>
        <p:spPr/>
        <p:txBody>
          <a:bodyPr>
            <a:normAutofit/>
          </a:bodyPr>
          <a:lstStyle/>
          <a:p>
            <a:r>
              <a:rPr lang="en-US" dirty="0" smtClean="0"/>
              <a:t>Excel Based MXD Model</a:t>
            </a:r>
          </a:p>
          <a:p>
            <a:pPr lvl="1"/>
            <a:r>
              <a:rPr lang="en-US" dirty="0">
                <a:hlinkClick r:id="rId3"/>
              </a:rPr>
              <a:t>http://</a:t>
            </a:r>
            <a:r>
              <a:rPr lang="en-US" dirty="0" smtClean="0">
                <a:hlinkClick r:id="rId3"/>
              </a:rPr>
              <a:t>www.epa.gov/smartgrowth/mxd_tripgeneration.html</a:t>
            </a:r>
            <a:endParaRPr lang="en-US" dirty="0"/>
          </a:p>
        </p:txBody>
      </p:sp>
    </p:spTree>
    <p:extLst>
      <p:ext uri="{BB962C8B-B14F-4D97-AF65-F5344CB8AC3E}">
        <p14:creationId xmlns:p14="http://schemas.microsoft.com/office/powerpoint/2010/main" val="280574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972" b="-316"/>
          <a:stretch/>
        </p:blipFill>
        <p:spPr bwMode="auto">
          <a:xfrm>
            <a:off x="1981200" y="936391"/>
            <a:ext cx="5943600" cy="6302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324600" y="5105400"/>
            <a:ext cx="1143000" cy="1219200"/>
          </a:xfrm>
          <a:prstGeom prst="rect">
            <a:avLst/>
          </a:prstGeom>
          <a:noFill/>
          <a:ln w="762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57200" y="-76200"/>
            <a:ext cx="8229600" cy="1143000"/>
          </a:xfrm>
        </p:spPr>
        <p:txBody>
          <a:bodyPr/>
          <a:lstStyle/>
          <a:p>
            <a:r>
              <a:rPr lang="en-US" dirty="0" smtClean="0"/>
              <a:t>Household Costs</a:t>
            </a:r>
            <a:endParaRPr lang="en-US" dirty="0"/>
          </a:p>
        </p:txBody>
      </p:sp>
    </p:spTree>
    <p:custDataLst>
      <p:tags r:id="rId1"/>
    </p:custDataLst>
    <p:extLst>
      <p:ext uri="{BB962C8B-B14F-4D97-AF65-F5344CB8AC3E}">
        <p14:creationId xmlns:p14="http://schemas.microsoft.com/office/powerpoint/2010/main" val="405309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Household Costs</a:t>
            </a:r>
            <a:endParaRPr lang="en-US" dirty="0"/>
          </a:p>
        </p:txBody>
      </p:sp>
      <p:sp>
        <p:nvSpPr>
          <p:cNvPr id="3" name="Content Placeholder 2"/>
          <p:cNvSpPr>
            <a:spLocks noGrp="1"/>
          </p:cNvSpPr>
          <p:nvPr>
            <p:ph idx="1"/>
          </p:nvPr>
        </p:nvSpPr>
        <p:spPr/>
        <p:txBody>
          <a:bodyPr/>
          <a:lstStyle/>
          <a:p>
            <a:r>
              <a:rPr lang="en-US" dirty="0" smtClean="0"/>
              <a:t>Are estimated based on results from other analytical modules</a:t>
            </a:r>
          </a:p>
          <a:p>
            <a:pPr lvl="1"/>
            <a:r>
              <a:rPr lang="en-US" dirty="0" smtClean="0"/>
              <a:t>Transportation: vehicle fuel costs</a:t>
            </a:r>
          </a:p>
          <a:p>
            <a:pPr lvl="1"/>
            <a:r>
              <a:rPr lang="en-US" dirty="0" smtClean="0"/>
              <a:t>Energy Use: based on estimates of current or future prices for energy</a:t>
            </a:r>
          </a:p>
          <a:p>
            <a:pPr lvl="1"/>
            <a:r>
              <a:rPr lang="en-US" dirty="0" smtClean="0"/>
              <a:t>Water Use: based on estimates of current or future water prices</a:t>
            </a:r>
            <a:endParaRPr lang="en-US" dirty="0"/>
          </a:p>
        </p:txBody>
      </p:sp>
    </p:spTree>
    <p:extLst>
      <p:ext uri="{BB962C8B-B14F-4D97-AF65-F5344CB8AC3E}">
        <p14:creationId xmlns:p14="http://schemas.microsoft.com/office/powerpoint/2010/main" val="2043014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Land Consumption</a:t>
            </a:r>
          </a:p>
          <a:p>
            <a:r>
              <a:rPr lang="en-US" dirty="0" smtClean="0"/>
              <a:t>Energy and Water</a:t>
            </a:r>
          </a:p>
          <a:p>
            <a:r>
              <a:rPr lang="en-US" dirty="0" smtClean="0"/>
              <a:t>Household Costs</a:t>
            </a:r>
          </a:p>
          <a:p>
            <a:r>
              <a:rPr lang="en-US" dirty="0" smtClean="0"/>
              <a:t>Local Fiscal Impacts</a:t>
            </a:r>
          </a:p>
          <a:p>
            <a:r>
              <a:rPr lang="en-US" dirty="0" smtClean="0"/>
              <a:t>Transportation</a:t>
            </a:r>
          </a:p>
          <a:p>
            <a:r>
              <a:rPr lang="en-US" dirty="0" smtClean="0"/>
              <a:t>Public Health</a:t>
            </a:r>
          </a:p>
          <a:p>
            <a:r>
              <a:rPr lang="en-US" dirty="0" smtClean="0"/>
              <a:t>GHG</a:t>
            </a:r>
          </a:p>
        </p:txBody>
      </p:sp>
    </p:spTree>
    <p:extLst>
      <p:ext uri="{BB962C8B-B14F-4D97-AF65-F5344CB8AC3E}">
        <p14:creationId xmlns:p14="http://schemas.microsoft.com/office/powerpoint/2010/main" val="22895518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2100" y="830941"/>
            <a:ext cx="6019800" cy="5586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title"/>
          </p:nvPr>
        </p:nvSpPr>
        <p:spPr>
          <a:xfrm>
            <a:off x="457200" y="-76200"/>
            <a:ext cx="8229600" cy="1143000"/>
          </a:xfrm>
        </p:spPr>
        <p:txBody>
          <a:bodyPr/>
          <a:lstStyle/>
          <a:p>
            <a:r>
              <a:rPr lang="en-US" dirty="0" smtClean="0"/>
              <a:t>Public Health</a:t>
            </a:r>
            <a:endParaRPr lang="en-US" dirty="0"/>
          </a:p>
        </p:txBody>
      </p:sp>
    </p:spTree>
    <p:custDataLst>
      <p:tags r:id="rId1"/>
    </p:custDataLst>
    <p:extLst>
      <p:ext uri="{BB962C8B-B14F-4D97-AF65-F5344CB8AC3E}">
        <p14:creationId xmlns:p14="http://schemas.microsoft.com/office/powerpoint/2010/main" val="726287913"/>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Health</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public health model is currently undergoing a major update. </a:t>
            </a:r>
          </a:p>
          <a:p>
            <a:r>
              <a:rPr lang="en-US" dirty="0" smtClean="0"/>
              <a:t>The earlier prototype brings health indicators to the scenario planning process.</a:t>
            </a:r>
          </a:p>
          <a:p>
            <a:r>
              <a:rPr lang="en-US" dirty="0" smtClean="0"/>
              <a:t>Results are based on the local land use characteristics and results from the travel module.</a:t>
            </a:r>
          </a:p>
          <a:p>
            <a:r>
              <a:rPr lang="en-US" dirty="0" smtClean="0"/>
              <a:t>Estimates of incidence and costs of:</a:t>
            </a:r>
          </a:p>
          <a:p>
            <a:pPr lvl="1"/>
            <a:r>
              <a:rPr lang="en-US" dirty="0" smtClean="0"/>
              <a:t>Weight and Obesity-Related Disease</a:t>
            </a:r>
          </a:p>
          <a:p>
            <a:pPr lvl="1"/>
            <a:r>
              <a:rPr lang="en-US" dirty="0" smtClean="0"/>
              <a:t>Respiratory Impacts</a:t>
            </a:r>
          </a:p>
          <a:p>
            <a:pPr lvl="1"/>
            <a:r>
              <a:rPr lang="en-US" dirty="0" smtClean="0"/>
              <a:t>Pedestrian-Auto Collisions</a:t>
            </a:r>
            <a:endParaRPr lang="en-US" dirty="0"/>
          </a:p>
        </p:txBody>
      </p:sp>
    </p:spTree>
    <p:extLst>
      <p:ext uri="{BB962C8B-B14F-4D97-AF65-F5344CB8AC3E}">
        <p14:creationId xmlns:p14="http://schemas.microsoft.com/office/powerpoint/2010/main" val="3186257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For more information:</a:t>
            </a:r>
            <a:endParaRPr lang="en-US" dirty="0"/>
          </a:p>
        </p:txBody>
      </p:sp>
      <p:sp>
        <p:nvSpPr>
          <p:cNvPr id="5" name="Subtitle 4"/>
          <p:cNvSpPr>
            <a:spLocks noGrp="1"/>
          </p:cNvSpPr>
          <p:nvPr>
            <p:ph type="subTitle" idx="1"/>
          </p:nvPr>
        </p:nvSpPr>
        <p:spPr>
          <a:xfrm>
            <a:off x="0" y="3886200"/>
            <a:ext cx="9144000" cy="1752600"/>
          </a:xfrm>
        </p:spPr>
        <p:txBody>
          <a:bodyPr/>
          <a:lstStyle/>
          <a:p>
            <a:r>
              <a:rPr lang="en-US" dirty="0"/>
              <a:t>http://urbanfootprintcurriculum.readthedocs.org/en/latest/analysismodules.html</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9500" y="4936958"/>
            <a:ext cx="1905000" cy="1905000"/>
          </a:xfrm>
          <a:prstGeom prst="rect">
            <a:avLst/>
          </a:prstGeom>
        </p:spPr>
      </p:pic>
    </p:spTree>
    <p:extLst>
      <p:ext uri="{BB962C8B-B14F-4D97-AF65-F5344CB8AC3E}">
        <p14:creationId xmlns:p14="http://schemas.microsoft.com/office/powerpoint/2010/main" val="2291509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Modules</a:t>
            </a:r>
            <a:endParaRPr lang="en-US"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35032"/>
            <a:ext cx="9144000" cy="4484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3123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914400"/>
            <a:ext cx="8052811"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title"/>
          </p:nvPr>
        </p:nvSpPr>
        <p:spPr>
          <a:xfrm>
            <a:off x="457200" y="274638"/>
            <a:ext cx="8229600" cy="1143000"/>
          </a:xfrm>
        </p:spPr>
        <p:txBody>
          <a:bodyPr/>
          <a:lstStyle/>
          <a:p>
            <a:r>
              <a:rPr lang="en-US" dirty="0" smtClean="0"/>
              <a:t>Land Consumption</a:t>
            </a:r>
            <a:endParaRPr lang="en-US" dirty="0"/>
          </a:p>
        </p:txBody>
      </p:sp>
    </p:spTree>
    <p:custDataLst>
      <p:tags r:id="rId1"/>
    </p:custDataLst>
    <p:extLst>
      <p:ext uri="{BB962C8B-B14F-4D97-AF65-F5344CB8AC3E}">
        <p14:creationId xmlns:p14="http://schemas.microsoft.com/office/powerpoint/2010/main" val="2192133012"/>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descr="\\footprint\Planning\California Vision 08-29\08) Project Promotion\Urban Footprint Scenario Summary\July 24 2012 - Urban Footprint Scenario Summaries\Links\Density SJV VW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153446" y="1632680"/>
            <a:ext cx="3761954" cy="41475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footprint\Planning\California Vision 08-29\08) Project Promotion\Urban Footprint Scenario Summary\July 24 2012 - Urban Footprint Scenario Summaries\Links\Density SJV BC.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66701" y="1632680"/>
            <a:ext cx="3771899" cy="415852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txBox="1">
            <a:spLocks noChangeArrowheads="1"/>
          </p:cNvSpPr>
          <p:nvPr/>
        </p:nvSpPr>
        <p:spPr bwMode="auto">
          <a:xfrm>
            <a:off x="438150" y="1059085"/>
            <a:ext cx="3429000" cy="580697"/>
          </a:xfrm>
          <a:prstGeom prst="rect">
            <a:avLst/>
          </a:prstGeom>
          <a:noFill/>
          <a:ln w="9525">
            <a:noFill/>
            <a:miter lim="800000"/>
            <a:headEnd/>
            <a:tailEnd/>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ill Sans MT" pitchFamily="34" charset="0"/>
                <a:cs typeface="Arial" charset="0"/>
              </a:defRPr>
            </a:lvl2pPr>
            <a:lvl3pPr algn="ctr" rtl="0" eaLnBrk="0" fontAlgn="base" hangingPunct="0">
              <a:spcBef>
                <a:spcPct val="0"/>
              </a:spcBef>
              <a:spcAft>
                <a:spcPct val="0"/>
              </a:spcAft>
              <a:defRPr sz="4400">
                <a:solidFill>
                  <a:schemeClr val="tx2"/>
                </a:solidFill>
                <a:latin typeface="Gill Sans MT" pitchFamily="34" charset="0"/>
                <a:cs typeface="Arial" charset="0"/>
              </a:defRPr>
            </a:lvl3pPr>
            <a:lvl4pPr algn="ctr" rtl="0" eaLnBrk="0" fontAlgn="base" hangingPunct="0">
              <a:spcBef>
                <a:spcPct val="0"/>
              </a:spcBef>
              <a:spcAft>
                <a:spcPct val="0"/>
              </a:spcAft>
              <a:defRPr sz="4400">
                <a:solidFill>
                  <a:schemeClr val="tx2"/>
                </a:solidFill>
                <a:latin typeface="Gill Sans MT" pitchFamily="34" charset="0"/>
                <a:cs typeface="Arial" charset="0"/>
              </a:defRPr>
            </a:lvl4pPr>
            <a:lvl5pPr algn="ctr" rtl="0" eaLnBrk="0" fontAlgn="base" hangingPunct="0">
              <a:spcBef>
                <a:spcPct val="0"/>
              </a:spcBef>
              <a:spcAft>
                <a:spcPct val="0"/>
              </a:spcAft>
              <a:defRPr sz="4400">
                <a:solidFill>
                  <a:schemeClr val="tx2"/>
                </a:solidFill>
                <a:latin typeface="Gill Sans MT" pitchFamily="34" charset="0"/>
                <a:cs typeface="Arial" charset="0"/>
              </a:defRPr>
            </a:lvl5pPr>
            <a:lvl6pPr marL="457200" algn="ctr" rtl="0" fontAlgn="base">
              <a:spcBef>
                <a:spcPct val="0"/>
              </a:spcBef>
              <a:spcAft>
                <a:spcPct val="0"/>
              </a:spcAft>
              <a:defRPr sz="4400">
                <a:solidFill>
                  <a:schemeClr val="tx2"/>
                </a:solidFill>
                <a:latin typeface="Gill Sans MT" pitchFamily="34" charset="0"/>
                <a:cs typeface="Arial" charset="0"/>
              </a:defRPr>
            </a:lvl6pPr>
            <a:lvl7pPr marL="914400" algn="ctr" rtl="0" fontAlgn="base">
              <a:spcBef>
                <a:spcPct val="0"/>
              </a:spcBef>
              <a:spcAft>
                <a:spcPct val="0"/>
              </a:spcAft>
              <a:defRPr sz="4400">
                <a:solidFill>
                  <a:schemeClr val="tx2"/>
                </a:solidFill>
                <a:latin typeface="Gill Sans MT" pitchFamily="34" charset="0"/>
                <a:cs typeface="Arial" charset="0"/>
              </a:defRPr>
            </a:lvl7pPr>
            <a:lvl8pPr marL="1371600" algn="ctr" rtl="0" fontAlgn="base">
              <a:spcBef>
                <a:spcPct val="0"/>
              </a:spcBef>
              <a:spcAft>
                <a:spcPct val="0"/>
              </a:spcAft>
              <a:defRPr sz="4400">
                <a:solidFill>
                  <a:schemeClr val="tx2"/>
                </a:solidFill>
                <a:latin typeface="Gill Sans MT" pitchFamily="34" charset="0"/>
                <a:cs typeface="Arial" charset="0"/>
              </a:defRPr>
            </a:lvl8pPr>
            <a:lvl9pPr marL="1828800" algn="ctr" rtl="0" fontAlgn="base">
              <a:spcBef>
                <a:spcPct val="0"/>
              </a:spcBef>
              <a:spcAft>
                <a:spcPct val="0"/>
              </a:spcAft>
              <a:defRPr sz="4400">
                <a:solidFill>
                  <a:schemeClr val="tx2"/>
                </a:solidFill>
                <a:latin typeface="Gill Sans MT" pitchFamily="34" charset="0"/>
                <a:cs typeface="Arial" charset="0"/>
              </a:defRPr>
            </a:lvl9pPr>
          </a:lstStyle>
          <a:p>
            <a:pPr>
              <a:defRPr/>
            </a:pPr>
            <a:r>
              <a:rPr lang="en-US" sz="2800" dirty="0" smtClean="0">
                <a:solidFill>
                  <a:srgbClr val="E3EBF1"/>
                </a:solidFill>
                <a:effectLst>
                  <a:outerShdw blurRad="38100" dist="38100" dir="2700000" algn="tl">
                    <a:srgbClr val="000000">
                      <a:alpha val="43137"/>
                    </a:srgbClr>
                  </a:outerShdw>
                </a:effectLst>
              </a:rPr>
              <a:t>Business As Usual</a:t>
            </a:r>
            <a:endParaRPr lang="en-US" sz="2800" dirty="0">
              <a:solidFill>
                <a:srgbClr val="FFC000"/>
              </a:solidFill>
              <a:effectLst>
                <a:outerShdw blurRad="38100" dist="38100" dir="2700000" algn="tl">
                  <a:srgbClr val="000000">
                    <a:alpha val="43137"/>
                  </a:srgbClr>
                </a:outerShdw>
              </a:effectLst>
            </a:endParaRPr>
          </a:p>
        </p:txBody>
      </p:sp>
      <p:sp>
        <p:nvSpPr>
          <p:cNvPr id="11" name="Rectangle 2"/>
          <p:cNvSpPr txBox="1">
            <a:spLocks noChangeArrowheads="1"/>
          </p:cNvSpPr>
          <p:nvPr/>
        </p:nvSpPr>
        <p:spPr bwMode="auto">
          <a:xfrm>
            <a:off x="5319923" y="1062948"/>
            <a:ext cx="3429000" cy="580697"/>
          </a:xfrm>
          <a:prstGeom prst="rect">
            <a:avLst/>
          </a:prstGeom>
          <a:noFill/>
          <a:ln w="9525">
            <a:noFill/>
            <a:miter lim="800000"/>
            <a:headEnd/>
            <a:tailEnd/>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ill Sans MT" pitchFamily="34" charset="0"/>
                <a:cs typeface="Arial" charset="0"/>
              </a:defRPr>
            </a:lvl2pPr>
            <a:lvl3pPr algn="ctr" rtl="0" eaLnBrk="0" fontAlgn="base" hangingPunct="0">
              <a:spcBef>
                <a:spcPct val="0"/>
              </a:spcBef>
              <a:spcAft>
                <a:spcPct val="0"/>
              </a:spcAft>
              <a:defRPr sz="4400">
                <a:solidFill>
                  <a:schemeClr val="tx2"/>
                </a:solidFill>
                <a:latin typeface="Gill Sans MT" pitchFamily="34" charset="0"/>
                <a:cs typeface="Arial" charset="0"/>
              </a:defRPr>
            </a:lvl3pPr>
            <a:lvl4pPr algn="ctr" rtl="0" eaLnBrk="0" fontAlgn="base" hangingPunct="0">
              <a:spcBef>
                <a:spcPct val="0"/>
              </a:spcBef>
              <a:spcAft>
                <a:spcPct val="0"/>
              </a:spcAft>
              <a:defRPr sz="4400">
                <a:solidFill>
                  <a:schemeClr val="tx2"/>
                </a:solidFill>
                <a:latin typeface="Gill Sans MT" pitchFamily="34" charset="0"/>
                <a:cs typeface="Arial" charset="0"/>
              </a:defRPr>
            </a:lvl4pPr>
            <a:lvl5pPr algn="ctr" rtl="0" eaLnBrk="0" fontAlgn="base" hangingPunct="0">
              <a:spcBef>
                <a:spcPct val="0"/>
              </a:spcBef>
              <a:spcAft>
                <a:spcPct val="0"/>
              </a:spcAft>
              <a:defRPr sz="4400">
                <a:solidFill>
                  <a:schemeClr val="tx2"/>
                </a:solidFill>
                <a:latin typeface="Gill Sans MT" pitchFamily="34" charset="0"/>
                <a:cs typeface="Arial" charset="0"/>
              </a:defRPr>
            </a:lvl5pPr>
            <a:lvl6pPr marL="457200" algn="ctr" rtl="0" fontAlgn="base">
              <a:spcBef>
                <a:spcPct val="0"/>
              </a:spcBef>
              <a:spcAft>
                <a:spcPct val="0"/>
              </a:spcAft>
              <a:defRPr sz="4400">
                <a:solidFill>
                  <a:schemeClr val="tx2"/>
                </a:solidFill>
                <a:latin typeface="Gill Sans MT" pitchFamily="34" charset="0"/>
                <a:cs typeface="Arial" charset="0"/>
              </a:defRPr>
            </a:lvl6pPr>
            <a:lvl7pPr marL="914400" algn="ctr" rtl="0" fontAlgn="base">
              <a:spcBef>
                <a:spcPct val="0"/>
              </a:spcBef>
              <a:spcAft>
                <a:spcPct val="0"/>
              </a:spcAft>
              <a:defRPr sz="4400">
                <a:solidFill>
                  <a:schemeClr val="tx2"/>
                </a:solidFill>
                <a:latin typeface="Gill Sans MT" pitchFamily="34" charset="0"/>
                <a:cs typeface="Arial" charset="0"/>
              </a:defRPr>
            </a:lvl7pPr>
            <a:lvl8pPr marL="1371600" algn="ctr" rtl="0" fontAlgn="base">
              <a:spcBef>
                <a:spcPct val="0"/>
              </a:spcBef>
              <a:spcAft>
                <a:spcPct val="0"/>
              </a:spcAft>
              <a:defRPr sz="4400">
                <a:solidFill>
                  <a:schemeClr val="tx2"/>
                </a:solidFill>
                <a:latin typeface="Gill Sans MT" pitchFamily="34" charset="0"/>
                <a:cs typeface="Arial" charset="0"/>
              </a:defRPr>
            </a:lvl8pPr>
            <a:lvl9pPr marL="1828800" algn="ctr" rtl="0" fontAlgn="base">
              <a:spcBef>
                <a:spcPct val="0"/>
              </a:spcBef>
              <a:spcAft>
                <a:spcPct val="0"/>
              </a:spcAft>
              <a:defRPr sz="4400">
                <a:solidFill>
                  <a:schemeClr val="tx2"/>
                </a:solidFill>
                <a:latin typeface="Gill Sans MT" pitchFamily="34" charset="0"/>
                <a:cs typeface="Arial" charset="0"/>
              </a:defRPr>
            </a:lvl9pPr>
          </a:lstStyle>
          <a:p>
            <a:pPr>
              <a:defRPr/>
            </a:pPr>
            <a:r>
              <a:rPr lang="en-US" sz="2800" dirty="0" smtClean="0">
                <a:solidFill>
                  <a:srgbClr val="E3EBF1"/>
                </a:solidFill>
                <a:effectLst>
                  <a:outerShdw blurRad="38100" dist="38100" dir="2700000" algn="tl">
                    <a:srgbClr val="000000">
                      <a:alpha val="43137"/>
                    </a:srgbClr>
                  </a:outerShdw>
                </a:effectLst>
              </a:rPr>
              <a:t>Compact Future</a:t>
            </a:r>
            <a:endParaRPr lang="en-US" sz="2800" dirty="0">
              <a:solidFill>
                <a:srgbClr val="FFC000"/>
              </a:solidFill>
              <a:effectLst>
                <a:outerShdw blurRad="38100" dist="38100" dir="2700000" algn="tl">
                  <a:srgbClr val="000000">
                    <a:alpha val="43137"/>
                  </a:srgbClr>
                </a:outerShdw>
              </a:effectLst>
            </a:endParaRPr>
          </a:p>
        </p:txBody>
      </p:sp>
      <p:pic>
        <p:nvPicPr>
          <p:cNvPr id="2867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63771" y="4865102"/>
            <a:ext cx="1749668"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164996" y="4911283"/>
            <a:ext cx="1771962" cy="868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3400" y="6400800"/>
            <a:ext cx="4676345" cy="369332"/>
          </a:xfrm>
          <a:prstGeom prst="rect">
            <a:avLst/>
          </a:prstGeom>
          <a:noFill/>
        </p:spPr>
        <p:txBody>
          <a:bodyPr wrap="none" rtlCol="0">
            <a:spAutoFit/>
          </a:bodyPr>
          <a:lstStyle/>
          <a:p>
            <a:r>
              <a:rPr lang="en-US" dirty="0" smtClean="0"/>
              <a:t>Comparison of SJV Blueprint Scenarios A and B+</a:t>
            </a:r>
            <a:endParaRPr lang="en-US" dirty="0"/>
          </a:p>
        </p:txBody>
      </p:sp>
      <p:sp>
        <p:nvSpPr>
          <p:cNvPr id="10"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SJV Land Consumption</a:t>
            </a:r>
            <a:endParaRPr lang="en-US" dirty="0"/>
          </a:p>
        </p:txBody>
      </p:sp>
    </p:spTree>
    <p:extLst>
      <p:ext uri="{BB962C8B-B14F-4D97-AF65-F5344CB8AC3E}">
        <p14:creationId xmlns:p14="http://schemas.microsoft.com/office/powerpoint/2010/main" val="3273360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379" y="794656"/>
            <a:ext cx="7739242" cy="5529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title"/>
          </p:nvPr>
        </p:nvSpPr>
        <p:spPr>
          <a:xfrm>
            <a:off x="457200" y="-76200"/>
            <a:ext cx="8229600" cy="1143000"/>
          </a:xfrm>
        </p:spPr>
        <p:txBody>
          <a:bodyPr/>
          <a:lstStyle/>
          <a:p>
            <a:r>
              <a:rPr lang="en-US" dirty="0" smtClean="0"/>
              <a:t>Building Energy Use</a:t>
            </a:r>
            <a:endParaRPr lang="en-US" dirty="0"/>
          </a:p>
        </p:txBody>
      </p:sp>
    </p:spTree>
    <p:custDataLst>
      <p:tags r:id="rId1"/>
    </p:custDataLst>
    <p:extLst>
      <p:ext uri="{BB962C8B-B14F-4D97-AF65-F5344CB8AC3E}">
        <p14:creationId xmlns:p14="http://schemas.microsoft.com/office/powerpoint/2010/main" val="1543716880"/>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Zones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7525" y="1600200"/>
            <a:ext cx="7568950" cy="4525963"/>
          </a:xfrm>
        </p:spPr>
      </p:pic>
    </p:spTree>
    <p:extLst>
      <p:ext uri="{BB962C8B-B14F-4D97-AF65-F5344CB8AC3E}">
        <p14:creationId xmlns:p14="http://schemas.microsoft.com/office/powerpoint/2010/main" val="1473080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Baseline Residential Energy Use</a:t>
            </a:r>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665159"/>
            <a:ext cx="4038600" cy="4396045"/>
          </a:xfrm>
        </p:spPr>
      </p:pic>
      <p:sp>
        <p:nvSpPr>
          <p:cNvPr id="5" name="Content Placeholder 4"/>
          <p:cNvSpPr>
            <a:spLocks noGrp="1"/>
          </p:cNvSpPr>
          <p:nvPr>
            <p:ph sz="half" idx="2"/>
          </p:nvPr>
        </p:nvSpPr>
        <p:spPr/>
        <p:txBody>
          <a:bodyPr/>
          <a:lstStyle/>
          <a:p>
            <a:r>
              <a:rPr lang="en-US" dirty="0"/>
              <a:t>Baseline residential energy use factors are developed from the CEC’s Residential Appliance Saturation Survey (RASS), in this case the 2009 dataset was used</a:t>
            </a:r>
          </a:p>
        </p:txBody>
      </p:sp>
    </p:spTree>
    <p:extLst>
      <p:ext uri="{BB962C8B-B14F-4D97-AF65-F5344CB8AC3E}">
        <p14:creationId xmlns:p14="http://schemas.microsoft.com/office/powerpoint/2010/main" val="15483025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ECTIONID" val="GdgaNl89Y2LdIEHNoI1qPL"/>
</p:tagLst>
</file>

<file path=ppt/tags/tag2.xml><?xml version="1.0" encoding="utf-8"?>
<p:tagLst xmlns:a="http://schemas.openxmlformats.org/drawingml/2006/main" xmlns:r="http://schemas.openxmlformats.org/officeDocument/2006/relationships" xmlns:p="http://schemas.openxmlformats.org/presentationml/2006/main">
  <p:tag name="DVSECTIONID" val="GdgaNl89Y2LdIEHNoI1qPL"/>
</p:tagLst>
</file>

<file path=ppt/tags/tag3.xml><?xml version="1.0" encoding="utf-8"?>
<p:tagLst xmlns:a="http://schemas.openxmlformats.org/drawingml/2006/main" xmlns:r="http://schemas.openxmlformats.org/officeDocument/2006/relationships" xmlns:p="http://schemas.openxmlformats.org/presentationml/2006/main">
  <p:tag name="DVSECTIONID" val="GdgaNl89Y2LdIEHNoI1qPL"/>
</p:tagLst>
</file>

<file path=ppt/tags/tag4.xml><?xml version="1.0" encoding="utf-8"?>
<p:tagLst xmlns:a="http://schemas.openxmlformats.org/drawingml/2006/main" xmlns:r="http://schemas.openxmlformats.org/officeDocument/2006/relationships" xmlns:p="http://schemas.openxmlformats.org/presentationml/2006/main">
  <p:tag name="DVSHAPEID" val="xhJTrn6gHX9v2rWicengFs"/>
  <p:tag name="DVSHEQ" val="243211812"/>
</p:tagLst>
</file>

<file path=ppt/tags/tag5.xml><?xml version="1.0" encoding="utf-8"?>
<p:tagLst xmlns:a="http://schemas.openxmlformats.org/drawingml/2006/main" xmlns:r="http://schemas.openxmlformats.org/officeDocument/2006/relationships" xmlns:p="http://schemas.openxmlformats.org/presentationml/2006/main">
  <p:tag name="DVSECTIONID" val="GdgaNl89Y2LdIEHNoI1qPL"/>
</p:tagLst>
</file>

<file path=ppt/tags/tag6.xml><?xml version="1.0" encoding="utf-8"?>
<p:tagLst xmlns:a="http://schemas.openxmlformats.org/drawingml/2006/main" xmlns:r="http://schemas.openxmlformats.org/officeDocument/2006/relationships" xmlns:p="http://schemas.openxmlformats.org/presentationml/2006/main">
  <p:tag name="DVSECTIONID" val="GdgaNl89Y2LdIEHNoI1qPL"/>
</p:tagLst>
</file>

<file path=ppt/tags/tag7.xml><?xml version="1.0" encoding="utf-8"?>
<p:tagLst xmlns:a="http://schemas.openxmlformats.org/drawingml/2006/main" xmlns:r="http://schemas.openxmlformats.org/officeDocument/2006/relationships" xmlns:p="http://schemas.openxmlformats.org/presentationml/2006/main">
  <p:tag name="DVSECTIONID" val="3asuhChuV9CFUW7LY8kHwL"/>
</p:tagLst>
</file>

<file path=ppt/tags/tag8.xml><?xml version="1.0" encoding="utf-8"?>
<p:tagLst xmlns:a="http://schemas.openxmlformats.org/drawingml/2006/main" xmlns:r="http://schemas.openxmlformats.org/officeDocument/2006/relationships" xmlns:p="http://schemas.openxmlformats.org/presentationml/2006/main">
  <p:tag name="DVSECTIONID" val="GdgaNl89Y2LdIEHNoI1qP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TotalTime>
  <Words>1504</Words>
  <Application>Microsoft Office PowerPoint</Application>
  <PresentationFormat>On-screen Show (4:3)</PresentationFormat>
  <Paragraphs>171</Paragraphs>
  <Slides>32</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Gill Sans MT</vt:lpstr>
      <vt:lpstr>Office Theme</vt:lpstr>
      <vt:lpstr>UrbanFootprint</vt:lpstr>
      <vt:lpstr>Goals</vt:lpstr>
      <vt:lpstr>Outline</vt:lpstr>
      <vt:lpstr>Analysis Modules</vt:lpstr>
      <vt:lpstr>Land Consumption</vt:lpstr>
      <vt:lpstr>PowerPoint Presentation</vt:lpstr>
      <vt:lpstr>Building Energy Use</vt:lpstr>
      <vt:lpstr>Climate Zones</vt:lpstr>
      <vt:lpstr>Baseline Residential Energy Use</vt:lpstr>
      <vt:lpstr>Baseline Commercial Energy Use</vt:lpstr>
      <vt:lpstr>Change Over Time</vt:lpstr>
      <vt:lpstr>Improvements Over Time</vt:lpstr>
      <vt:lpstr>SACOG Building Energy Use</vt:lpstr>
      <vt:lpstr>Exercise</vt:lpstr>
      <vt:lpstr>Water</vt:lpstr>
      <vt:lpstr>Water Use</vt:lpstr>
      <vt:lpstr>Baseline Water Use</vt:lpstr>
      <vt:lpstr>PowerPoint Presentation</vt:lpstr>
      <vt:lpstr>Local Fiscal Impacts</vt:lpstr>
      <vt:lpstr>Calculations</vt:lpstr>
      <vt:lpstr>Transportation</vt:lpstr>
      <vt:lpstr>Transportation</vt:lpstr>
      <vt:lpstr>PowerPoint Presentation</vt:lpstr>
      <vt:lpstr>The ‘8Ds’</vt:lpstr>
      <vt:lpstr>How MXD Works</vt:lpstr>
      <vt:lpstr>PowerPoint Presentation</vt:lpstr>
      <vt:lpstr>Exercises</vt:lpstr>
      <vt:lpstr>Household Costs</vt:lpstr>
      <vt:lpstr>Household Costs</vt:lpstr>
      <vt:lpstr>Public Health</vt:lpstr>
      <vt:lpstr>Public Health</vt:lpstr>
      <vt:lpstr>For more information: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UrbanFootprint</dc:title>
  <dc:creator>Roth, Nate</dc:creator>
  <cp:lastModifiedBy>Roth, Nate</cp:lastModifiedBy>
  <cp:revision>23</cp:revision>
  <dcterms:created xsi:type="dcterms:W3CDTF">2006-08-16T00:00:00Z</dcterms:created>
  <dcterms:modified xsi:type="dcterms:W3CDTF">2015-03-23T19:14:14Z</dcterms:modified>
</cp:coreProperties>
</file>