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rts/chart1.xml" ContentType="application/vnd.openxmlformats-officedocument.drawingml.char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sldIdLst>
    <p:sldId id="256" r:id="rId2"/>
    <p:sldId id="272" r:id="rId3"/>
    <p:sldId id="257" r:id="rId4"/>
    <p:sldId id="263" r:id="rId5"/>
    <p:sldId id="265" r:id="rId6"/>
    <p:sldId id="266" r:id="rId7"/>
    <p:sldId id="267" r:id="rId8"/>
    <p:sldId id="270" r:id="rId9"/>
    <p:sldId id="269" r:id="rId10"/>
    <p:sldId id="273" r:id="rId11"/>
    <p:sldId id="258" r:id="rId12"/>
    <p:sldId id="261" r:id="rId13"/>
    <p:sldId id="268" r:id="rId14"/>
    <p:sldId id="260" r:id="rId15"/>
    <p:sldId id="264" r:id="rId16"/>
    <p:sldId id="262" r:id="rId17"/>
    <p:sldId id="280" r:id="rId18"/>
    <p:sldId id="281" r:id="rId19"/>
    <p:sldId id="295" r:id="rId20"/>
    <p:sldId id="282" r:id="rId21"/>
    <p:sldId id="284" r:id="rId22"/>
    <p:sldId id="285" r:id="rId23"/>
    <p:sldId id="286" r:id="rId24"/>
    <p:sldId id="287" r:id="rId25"/>
    <p:sldId id="288" r:id="rId26"/>
    <p:sldId id="298" r:id="rId27"/>
    <p:sldId id="275" r:id="rId28"/>
    <p:sldId id="277" r:id="rId29"/>
    <p:sldId id="276" r:id="rId30"/>
    <p:sldId id="278" r:id="rId31"/>
    <p:sldId id="299" r:id="rId32"/>
    <p:sldId id="279" r:id="rId33"/>
    <p:sldId id="294" r:id="rId34"/>
    <p:sldId id="292" r:id="rId35"/>
    <p:sldId id="293" r:id="rId36"/>
    <p:sldId id="296" r:id="rId37"/>
    <p:sldId id="300" r:id="rId38"/>
    <p:sldId id="297" r:id="rId3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1236" autoAdjust="0"/>
  </p:normalViewPr>
  <p:slideViewPr>
    <p:cSldViewPr>
      <p:cViewPr varScale="1">
        <p:scale>
          <a:sx n="83" d="100"/>
          <a:sy n="83" d="100"/>
        </p:scale>
        <p:origin x="2424" y="96"/>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Sheet1!$B$1</c:f>
              <c:strCache>
                <c:ptCount val="1"/>
                <c:pt idx="0">
                  <c:v>Scenario 1</c:v>
                </c:pt>
              </c:strCache>
            </c:strRef>
          </c:tx>
          <c:invertIfNegative val="0"/>
          <c:cat>
            <c:strRef>
              <c:f>Sheet1!$A$2:$A$5</c:f>
              <c:strCache>
                <c:ptCount val="4"/>
                <c:pt idx="0">
                  <c:v>VMT</c:v>
                </c:pt>
                <c:pt idx="1">
                  <c:v>Energy</c:v>
                </c:pt>
                <c:pt idx="2">
                  <c:v>Water</c:v>
                </c:pt>
                <c:pt idx="3">
                  <c:v>Fiscal Impacts</c:v>
                </c:pt>
              </c:strCache>
            </c:strRef>
          </c:cat>
          <c:val>
            <c:numRef>
              <c:f>Sheet1!$B$2:$B$5</c:f>
              <c:numCache>
                <c:formatCode>General</c:formatCode>
                <c:ptCount val="4"/>
                <c:pt idx="0">
                  <c:v>10</c:v>
                </c:pt>
                <c:pt idx="1">
                  <c:v>12</c:v>
                </c:pt>
                <c:pt idx="2">
                  <c:v>12</c:v>
                </c:pt>
                <c:pt idx="3">
                  <c:v>11</c:v>
                </c:pt>
              </c:numCache>
            </c:numRef>
          </c:val>
        </c:ser>
        <c:ser>
          <c:idx val="1"/>
          <c:order val="1"/>
          <c:tx>
            <c:strRef>
              <c:f>Sheet1!$C$1</c:f>
              <c:strCache>
                <c:ptCount val="1"/>
                <c:pt idx="0">
                  <c:v>Scenario 2</c:v>
                </c:pt>
              </c:strCache>
            </c:strRef>
          </c:tx>
          <c:invertIfNegative val="0"/>
          <c:cat>
            <c:strRef>
              <c:f>Sheet1!$A$2:$A$5</c:f>
              <c:strCache>
                <c:ptCount val="4"/>
                <c:pt idx="0">
                  <c:v>VMT</c:v>
                </c:pt>
                <c:pt idx="1">
                  <c:v>Energy</c:v>
                </c:pt>
                <c:pt idx="2">
                  <c:v>Water</c:v>
                </c:pt>
                <c:pt idx="3">
                  <c:v>Fiscal Impacts</c:v>
                </c:pt>
              </c:strCache>
            </c:strRef>
          </c:cat>
          <c:val>
            <c:numRef>
              <c:f>Sheet1!$C$2:$C$5</c:f>
              <c:numCache>
                <c:formatCode>General</c:formatCode>
                <c:ptCount val="4"/>
                <c:pt idx="0">
                  <c:v>16</c:v>
                </c:pt>
                <c:pt idx="1">
                  <c:v>17</c:v>
                </c:pt>
                <c:pt idx="2">
                  <c:v>16</c:v>
                </c:pt>
                <c:pt idx="3">
                  <c:v>15</c:v>
                </c:pt>
              </c:numCache>
            </c:numRef>
          </c:val>
        </c:ser>
        <c:ser>
          <c:idx val="2"/>
          <c:order val="2"/>
          <c:tx>
            <c:strRef>
              <c:f>Sheet1!$D$1</c:f>
              <c:strCache>
                <c:ptCount val="1"/>
                <c:pt idx="0">
                  <c:v>Scenario 3</c:v>
                </c:pt>
              </c:strCache>
            </c:strRef>
          </c:tx>
          <c:invertIfNegative val="0"/>
          <c:cat>
            <c:strRef>
              <c:f>Sheet1!$A$2:$A$5</c:f>
              <c:strCache>
                <c:ptCount val="4"/>
                <c:pt idx="0">
                  <c:v>VMT</c:v>
                </c:pt>
                <c:pt idx="1">
                  <c:v>Energy</c:v>
                </c:pt>
                <c:pt idx="2">
                  <c:v>Water</c:v>
                </c:pt>
                <c:pt idx="3">
                  <c:v>Fiscal Impacts</c:v>
                </c:pt>
              </c:strCache>
            </c:strRef>
          </c:cat>
          <c:val>
            <c:numRef>
              <c:f>Sheet1!$D$2:$D$5</c:f>
              <c:numCache>
                <c:formatCode>General</c:formatCode>
                <c:ptCount val="4"/>
                <c:pt idx="0">
                  <c:v>21</c:v>
                </c:pt>
                <c:pt idx="1">
                  <c:v>23</c:v>
                </c:pt>
                <c:pt idx="2">
                  <c:v>21</c:v>
                </c:pt>
                <c:pt idx="3">
                  <c:v>18</c:v>
                </c:pt>
              </c:numCache>
            </c:numRef>
          </c:val>
        </c:ser>
        <c:dLbls>
          <c:showLegendKey val="0"/>
          <c:showVal val="0"/>
          <c:showCatName val="0"/>
          <c:showSerName val="0"/>
          <c:showPercent val="0"/>
          <c:showBubbleSize val="0"/>
        </c:dLbls>
        <c:gapWidth val="150"/>
        <c:axId val="1060981360"/>
        <c:axId val="1060985168"/>
      </c:barChart>
      <c:catAx>
        <c:axId val="1060981360"/>
        <c:scaling>
          <c:orientation val="minMax"/>
        </c:scaling>
        <c:delete val="0"/>
        <c:axPos val="b"/>
        <c:numFmt formatCode="General" sourceLinked="0"/>
        <c:majorTickMark val="out"/>
        <c:minorTickMark val="none"/>
        <c:tickLblPos val="nextTo"/>
        <c:crossAx val="1060985168"/>
        <c:crosses val="autoZero"/>
        <c:auto val="1"/>
        <c:lblAlgn val="ctr"/>
        <c:lblOffset val="100"/>
        <c:noMultiLvlLbl val="0"/>
      </c:catAx>
      <c:valAx>
        <c:axId val="1060985168"/>
        <c:scaling>
          <c:orientation val="minMax"/>
        </c:scaling>
        <c:delete val="0"/>
        <c:axPos val="l"/>
        <c:majorGridlines/>
        <c:numFmt formatCode="General" sourceLinked="1"/>
        <c:majorTickMark val="out"/>
        <c:minorTickMark val="none"/>
        <c:tickLblPos val="nextTo"/>
        <c:crossAx val="1060981360"/>
        <c:crosses val="autoZero"/>
        <c:crossBetween val="between"/>
      </c:valAx>
    </c:plotArea>
    <c:legend>
      <c:legendPos val="r"/>
      <c:layout/>
      <c:overlay val="0"/>
    </c:legend>
    <c:plotVisOnly val="1"/>
    <c:dispBlanksAs val="gap"/>
    <c:showDLblsOverMax val="0"/>
  </c:chart>
  <c:txPr>
    <a:bodyPr/>
    <a:lstStyle/>
    <a:p>
      <a:pPr>
        <a:defRPr sz="1800"/>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7936220-6783-4D9C-BCE9-B922711CE3FC}" type="datetimeFigureOut">
              <a:rPr lang="en-US" smtClean="0"/>
              <a:t>3/18/2015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24001A3-F338-4CD4-AC5B-2723AD19D1A5}" type="slidenum">
              <a:rPr lang="en-US" smtClean="0"/>
              <a:t>‹#›</a:t>
            </a:fld>
            <a:endParaRPr lang="en-US"/>
          </a:p>
        </p:txBody>
      </p:sp>
    </p:spTree>
    <p:extLst>
      <p:ext uri="{BB962C8B-B14F-4D97-AF65-F5344CB8AC3E}">
        <p14:creationId xmlns:p14="http://schemas.microsoft.com/office/powerpoint/2010/main" val="17437994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24001A3-F338-4CD4-AC5B-2723AD19D1A5}" type="slidenum">
              <a:rPr lang="en-US" smtClean="0"/>
              <a:t>1</a:t>
            </a:fld>
            <a:endParaRPr lang="en-US"/>
          </a:p>
        </p:txBody>
      </p:sp>
    </p:spTree>
    <p:extLst>
      <p:ext uri="{BB962C8B-B14F-4D97-AF65-F5344CB8AC3E}">
        <p14:creationId xmlns:p14="http://schemas.microsoft.com/office/powerpoint/2010/main" val="16893450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24001A3-F338-4CD4-AC5B-2723AD19D1A5}" type="slidenum">
              <a:rPr lang="en-US" smtClean="0"/>
              <a:t>10</a:t>
            </a:fld>
            <a:endParaRPr lang="en-US"/>
          </a:p>
        </p:txBody>
      </p:sp>
    </p:spTree>
    <p:extLst>
      <p:ext uri="{BB962C8B-B14F-4D97-AF65-F5344CB8AC3E}">
        <p14:creationId xmlns:p14="http://schemas.microsoft.com/office/powerpoint/2010/main" val="18723295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Slide Goal: To describe why one would use a variety of scenarios that span the expected range of results. </a:t>
            </a:r>
          </a:p>
          <a:p>
            <a:endParaRPr lang="en-US" baseline="0" dirty="0" smtClean="0"/>
          </a:p>
          <a:p>
            <a:r>
              <a:rPr lang="en-US" baseline="0" dirty="0" smtClean="0"/>
              <a:t>Discussion Notes: Scenarios are a tool that allow us to explore the range of possibilities for the future. We can propose and compare scenarios that vary widely and across many dimensions. We can push the envelope with our scenarios to look beyond what might be reasonable for implementation, but that might be instructive as we look for implementable solutions.</a:t>
            </a:r>
            <a:endParaRPr lang="en-US" dirty="0"/>
          </a:p>
        </p:txBody>
      </p:sp>
      <p:sp>
        <p:nvSpPr>
          <p:cNvPr id="4" name="Slide Number Placeholder 3"/>
          <p:cNvSpPr>
            <a:spLocks noGrp="1"/>
          </p:cNvSpPr>
          <p:nvPr>
            <p:ph type="sldNum" sz="quarter" idx="10"/>
          </p:nvPr>
        </p:nvSpPr>
        <p:spPr/>
        <p:txBody>
          <a:bodyPr/>
          <a:lstStyle/>
          <a:p>
            <a:fld id="{E24001A3-F338-4CD4-AC5B-2723AD19D1A5}" type="slidenum">
              <a:rPr lang="en-US" smtClean="0"/>
              <a:t>11</a:t>
            </a:fld>
            <a:endParaRPr lang="en-US"/>
          </a:p>
        </p:txBody>
      </p:sp>
    </p:spTree>
    <p:extLst>
      <p:ext uri="{BB962C8B-B14F-4D97-AF65-F5344CB8AC3E}">
        <p14:creationId xmlns:p14="http://schemas.microsoft.com/office/powerpoint/2010/main" val="5874188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Graphic: show comparisons</a:t>
            </a:r>
          </a:p>
          <a:p>
            <a:endParaRPr lang="en-US" dirty="0" smtClean="0"/>
          </a:p>
          <a:p>
            <a:r>
              <a:rPr lang="en-US" dirty="0" smtClean="0"/>
              <a:t>Discussion Notes: </a:t>
            </a:r>
            <a:r>
              <a:rPr lang="en-US" sz="1200" kern="1200" dirty="0" smtClean="0">
                <a:solidFill>
                  <a:schemeClr val="tx1"/>
                </a:solidFill>
                <a:effectLst/>
                <a:latin typeface="+mn-lt"/>
                <a:ea typeface="+mn-ea"/>
                <a:cs typeface="+mn-cs"/>
              </a:rPr>
              <a:t>Comparing scenarios using analytical tools lets us compare scenario outcomes based on more than initial responses or gut feelings. Analytical tools applied to a suite of scenarios using appropriate settings allow us to compare scenarios quantitatively. While we do not have the level of certainty in these analytical tools that we have in other purpose built models (such as 4Step or activity based travel demand models), the analytical tools associated with most scenario planning can help us gage the direction and relative magnitude of effects. </a:t>
            </a:r>
            <a:endParaRPr lang="en-US" dirty="0"/>
          </a:p>
        </p:txBody>
      </p:sp>
      <p:sp>
        <p:nvSpPr>
          <p:cNvPr id="4" name="Slide Number Placeholder 3"/>
          <p:cNvSpPr>
            <a:spLocks noGrp="1"/>
          </p:cNvSpPr>
          <p:nvPr>
            <p:ph type="sldNum" sz="quarter" idx="10"/>
          </p:nvPr>
        </p:nvSpPr>
        <p:spPr/>
        <p:txBody>
          <a:bodyPr/>
          <a:lstStyle/>
          <a:p>
            <a:fld id="{E24001A3-F338-4CD4-AC5B-2723AD19D1A5}" type="slidenum">
              <a:rPr lang="en-US" smtClean="0"/>
              <a:t>12</a:t>
            </a:fld>
            <a:endParaRPr lang="en-US"/>
          </a:p>
        </p:txBody>
      </p:sp>
    </p:spTree>
    <p:extLst>
      <p:ext uri="{BB962C8B-B14F-4D97-AF65-F5344CB8AC3E}">
        <p14:creationId xmlns:p14="http://schemas.microsoft.com/office/powerpoint/2010/main" val="15076543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Slide Goal: Portray uncertainty in outcomes that cannot be controlled. </a:t>
            </a:r>
          </a:p>
          <a:p>
            <a:endParaRPr lang="en-US" dirty="0" smtClean="0"/>
          </a:p>
          <a:p>
            <a:r>
              <a:rPr lang="en-US" dirty="0" smtClean="0"/>
              <a:t>Discussion Notes: </a:t>
            </a:r>
          </a:p>
          <a:p>
            <a:r>
              <a:rPr lang="en-US" dirty="0" smtClean="0"/>
              <a:t>Which brings us to uncertainty,</a:t>
            </a:r>
            <a:r>
              <a:rPr lang="en-US" baseline="0" dirty="0" smtClean="0"/>
              <a:t> which comes in many forms. Building a suite of scenarios can help us choose options that remain viable under a wider variety of factors that we cannot control locally. </a:t>
            </a:r>
          </a:p>
          <a:p>
            <a:endParaRPr lang="en-US" baseline="0" dirty="0" smtClean="0"/>
          </a:p>
          <a:p>
            <a:r>
              <a:rPr lang="en-US" baseline="0" dirty="0" smtClean="0"/>
              <a:t>Examples: Population Change (do we have larger or smaller population growth?), Climate Change (Exposure to risk of fire or flood), Economic Growth (changes to the economy, new sectors, rate of growth), Public Sentiment (preference for residential location or format).</a:t>
            </a:r>
            <a:endParaRPr lang="en-US" dirty="0"/>
          </a:p>
        </p:txBody>
      </p:sp>
      <p:sp>
        <p:nvSpPr>
          <p:cNvPr id="4" name="Slide Number Placeholder 3"/>
          <p:cNvSpPr>
            <a:spLocks noGrp="1"/>
          </p:cNvSpPr>
          <p:nvPr>
            <p:ph type="sldNum" sz="quarter" idx="10"/>
          </p:nvPr>
        </p:nvSpPr>
        <p:spPr/>
        <p:txBody>
          <a:bodyPr/>
          <a:lstStyle/>
          <a:p>
            <a:fld id="{E24001A3-F338-4CD4-AC5B-2723AD19D1A5}" type="slidenum">
              <a:rPr lang="en-US" smtClean="0"/>
              <a:t>13</a:t>
            </a:fld>
            <a:endParaRPr lang="en-US"/>
          </a:p>
        </p:txBody>
      </p:sp>
    </p:spTree>
    <p:extLst>
      <p:ext uri="{BB962C8B-B14F-4D97-AF65-F5344CB8AC3E}">
        <p14:creationId xmlns:p14="http://schemas.microsoft.com/office/powerpoint/2010/main" val="36568809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Slide Goal: </a:t>
            </a:r>
          </a:p>
          <a:p>
            <a:r>
              <a:rPr lang="en-US" baseline="0" dirty="0" smtClean="0"/>
              <a:t>Local and stakeholder involvement</a:t>
            </a:r>
          </a:p>
          <a:p>
            <a:endParaRPr lang="en-US" dirty="0"/>
          </a:p>
        </p:txBody>
      </p:sp>
      <p:sp>
        <p:nvSpPr>
          <p:cNvPr id="4" name="Slide Number Placeholder 3"/>
          <p:cNvSpPr>
            <a:spLocks noGrp="1"/>
          </p:cNvSpPr>
          <p:nvPr>
            <p:ph type="sldNum" sz="quarter" idx="10"/>
          </p:nvPr>
        </p:nvSpPr>
        <p:spPr/>
        <p:txBody>
          <a:bodyPr/>
          <a:lstStyle/>
          <a:p>
            <a:fld id="{E24001A3-F338-4CD4-AC5B-2723AD19D1A5}" type="slidenum">
              <a:rPr lang="en-US" smtClean="0"/>
              <a:t>14</a:t>
            </a:fld>
            <a:endParaRPr lang="en-US"/>
          </a:p>
        </p:txBody>
      </p:sp>
    </p:spTree>
    <p:extLst>
      <p:ext uri="{BB962C8B-B14F-4D97-AF65-F5344CB8AC3E}">
        <p14:creationId xmlns:p14="http://schemas.microsoft.com/office/powerpoint/2010/main" val="25553328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Slide Goal: Building</a:t>
            </a:r>
            <a:r>
              <a:rPr lang="en-US" baseline="0" dirty="0" smtClean="0"/>
              <a:t> Consensus and Partnerships</a:t>
            </a:r>
          </a:p>
          <a:p>
            <a:endParaRPr lang="en-US" baseline="0" dirty="0" smtClean="0"/>
          </a:p>
          <a:p>
            <a:r>
              <a:rPr lang="en-US" baseline="0" dirty="0" smtClean="0"/>
              <a:t>Discussion Items:</a:t>
            </a:r>
          </a:p>
          <a:p>
            <a:r>
              <a:rPr lang="en-US" baseline="0" dirty="0" smtClean="0"/>
              <a:t>Active (early and frequent) involvement of stakeholders in the discussions throughout the scenario planning activities helps build the partnerships that can create a robust and enduring vision for the future.  Project champions that will support efforts to achieve the goals defined in the scenario are likely to emerge from these partnerships. </a:t>
            </a:r>
            <a:endParaRPr lang="en-US" dirty="0"/>
          </a:p>
        </p:txBody>
      </p:sp>
      <p:sp>
        <p:nvSpPr>
          <p:cNvPr id="4" name="Slide Number Placeholder 3"/>
          <p:cNvSpPr>
            <a:spLocks noGrp="1"/>
          </p:cNvSpPr>
          <p:nvPr>
            <p:ph type="sldNum" sz="quarter" idx="10"/>
          </p:nvPr>
        </p:nvSpPr>
        <p:spPr/>
        <p:txBody>
          <a:bodyPr/>
          <a:lstStyle/>
          <a:p>
            <a:fld id="{E24001A3-F338-4CD4-AC5B-2723AD19D1A5}" type="slidenum">
              <a:rPr lang="en-US" smtClean="0"/>
              <a:t>15</a:t>
            </a:fld>
            <a:endParaRPr lang="en-US"/>
          </a:p>
        </p:txBody>
      </p:sp>
    </p:spTree>
    <p:extLst>
      <p:ext uri="{BB962C8B-B14F-4D97-AF65-F5344CB8AC3E}">
        <p14:creationId xmlns:p14="http://schemas.microsoft.com/office/powerpoint/2010/main" val="24665589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Slide Goal: Improved understanding</a:t>
            </a:r>
            <a:r>
              <a:rPr lang="en-US" baseline="0" dirty="0" smtClean="0"/>
              <a:t> and information for decision making</a:t>
            </a:r>
          </a:p>
          <a:p>
            <a:endParaRPr lang="en-US" baseline="0" dirty="0" smtClean="0"/>
          </a:p>
          <a:p>
            <a:r>
              <a:rPr lang="en-US" baseline="0" dirty="0" smtClean="0"/>
              <a:t>Discussion Items: </a:t>
            </a:r>
          </a:p>
          <a:p>
            <a:r>
              <a:rPr lang="en-US" baseline="0" dirty="0" smtClean="0"/>
              <a:t>After a scenario planning process the leaders responsible for adopting or implementing strategies to achieve the agreed upon goals need to take action. The improved understanding of the effects that achieving the goals laid out by the scenarios allows decision makers whether elected or appointed make informed choices. Stakeholder support and champions drawn from within the partnerships created during the scenario planning activities help those decision makers defend the choices and resist pressures to underachieve or create unnecessary exemptions.</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E24001A3-F338-4CD4-AC5B-2723AD19D1A5}" type="slidenum">
              <a:rPr lang="en-US" smtClean="0"/>
              <a:t>16</a:t>
            </a:fld>
            <a:endParaRPr lang="en-US"/>
          </a:p>
        </p:txBody>
      </p:sp>
    </p:spTree>
    <p:extLst>
      <p:ext uri="{BB962C8B-B14F-4D97-AF65-F5344CB8AC3E}">
        <p14:creationId xmlns:p14="http://schemas.microsoft.com/office/powerpoint/2010/main" val="10919184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24001A3-F338-4CD4-AC5B-2723AD19D1A5}" type="slidenum">
              <a:rPr lang="en-US" smtClean="0"/>
              <a:t>17</a:t>
            </a:fld>
            <a:endParaRPr lang="en-US"/>
          </a:p>
        </p:txBody>
      </p:sp>
    </p:spTree>
    <p:extLst>
      <p:ext uri="{BB962C8B-B14F-4D97-AF65-F5344CB8AC3E}">
        <p14:creationId xmlns:p14="http://schemas.microsoft.com/office/powerpoint/2010/main" val="906911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Slide Goal: Top</a:t>
            </a:r>
            <a:r>
              <a:rPr lang="en-US" baseline="0" dirty="0" smtClean="0"/>
              <a:t> level description of UrbanFootprint.</a:t>
            </a:r>
          </a:p>
          <a:p>
            <a:endParaRPr lang="en-US" baseline="0" dirty="0" smtClean="0"/>
          </a:p>
          <a:p>
            <a:r>
              <a:rPr lang="en-US" baseline="0" dirty="0" smtClean="0"/>
              <a:t>Discussion Items:</a:t>
            </a:r>
          </a:p>
          <a:p>
            <a:pPr marL="228600" indent="-228600">
              <a:buAutoNum type="arabicPeriod"/>
            </a:pPr>
            <a:r>
              <a:rPr lang="en-US" baseline="0" dirty="0" smtClean="0"/>
              <a:t>UrbanFootprint is an ecosystem of tools to support scenario planning</a:t>
            </a:r>
          </a:p>
          <a:p>
            <a:pPr marL="228600" indent="-228600">
              <a:buAutoNum type="arabicPeriod"/>
            </a:pPr>
            <a:r>
              <a:rPr lang="en-US" baseline="0" dirty="0" smtClean="0"/>
              <a:t>It’s web based meaning that most people will work with it using a web browser</a:t>
            </a:r>
          </a:p>
          <a:p>
            <a:pPr marL="228600" indent="-228600">
              <a:buAutoNum type="arabicPeriod"/>
            </a:pPr>
            <a:r>
              <a:rPr lang="en-US" baseline="0" dirty="0" smtClean="0"/>
              <a:t>It is written entirely on open source software and is licensed with an open source license.</a:t>
            </a:r>
          </a:p>
          <a:p>
            <a:pPr marL="228600" indent="-228600">
              <a:buAutoNum type="arabicPeriod"/>
            </a:pPr>
            <a:r>
              <a:rPr lang="en-US" baseline="0" dirty="0" smtClean="0"/>
              <a:t>It can be extended to include customizations or new features</a:t>
            </a:r>
          </a:p>
          <a:p>
            <a:pPr marL="228600" indent="-228600">
              <a:buAutoNum type="arabicPeriod"/>
            </a:pPr>
            <a:r>
              <a:rPr lang="en-US" baseline="0" dirty="0" smtClean="0"/>
              <a:t>Its development has been funded by a wide variety of organizations including the State of California (Strategic Growth Council, High Speed Rail Authority), MPOs (SACOG, SANDAG, SCAG), Foundations (the California Water Foundation, The Resources Legacy Fund Foundation),  with contributions of various kinds from the California Department of Water Resources, California Energy Commission</a:t>
            </a:r>
          </a:p>
        </p:txBody>
      </p:sp>
      <p:sp>
        <p:nvSpPr>
          <p:cNvPr id="4" name="Slide Number Placeholder 3"/>
          <p:cNvSpPr>
            <a:spLocks noGrp="1"/>
          </p:cNvSpPr>
          <p:nvPr>
            <p:ph type="sldNum" sz="quarter" idx="10"/>
          </p:nvPr>
        </p:nvSpPr>
        <p:spPr/>
        <p:txBody>
          <a:bodyPr/>
          <a:lstStyle/>
          <a:p>
            <a:fld id="{E24001A3-F338-4CD4-AC5B-2723AD19D1A5}" type="slidenum">
              <a:rPr lang="en-US" smtClean="0"/>
              <a:t>18</a:t>
            </a:fld>
            <a:endParaRPr lang="en-US"/>
          </a:p>
        </p:txBody>
      </p:sp>
    </p:spTree>
    <p:extLst>
      <p:ext uri="{BB962C8B-B14F-4D97-AF65-F5344CB8AC3E}">
        <p14:creationId xmlns:p14="http://schemas.microsoft.com/office/powerpoint/2010/main" val="41738317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Slide Goal: What does Open Source mean?</a:t>
            </a:r>
          </a:p>
          <a:p>
            <a:endParaRPr lang="en-US" dirty="0" smtClean="0"/>
          </a:p>
          <a:p>
            <a:r>
              <a:rPr lang="en-US" dirty="0" smtClean="0"/>
              <a:t>Discussion</a:t>
            </a:r>
            <a:r>
              <a:rPr lang="en-US" baseline="0" dirty="0" smtClean="0"/>
              <a:t> Items:</a:t>
            </a:r>
          </a:p>
          <a:p>
            <a:pPr marL="228600" indent="-228600">
              <a:buAutoNum type="arabicPeriod"/>
            </a:pPr>
            <a:r>
              <a:rPr lang="en-US" baseline="0" dirty="0" smtClean="0"/>
              <a:t>UrbanFootprint is licensed under the GNU Public License v3</a:t>
            </a:r>
          </a:p>
          <a:p>
            <a:pPr marL="228600" indent="-228600">
              <a:buAutoNum type="arabicPeriod"/>
            </a:pPr>
            <a:r>
              <a:rPr lang="en-US" baseline="0" dirty="0" smtClean="0"/>
              <a:t>Which means that anyone who is given the product is entitled to the underlying code</a:t>
            </a:r>
          </a:p>
          <a:p>
            <a:pPr marL="228600" indent="-228600">
              <a:buAutoNum type="arabicPeriod"/>
            </a:pPr>
            <a:r>
              <a:rPr lang="en-US" baseline="0" dirty="0" smtClean="0"/>
              <a:t>Anyone with the code can modify it for their own use.</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baseline="0" dirty="0" smtClean="0"/>
              <a:t>That code can be freely redistributed as long as it has the license is not changed.</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baseline="0" dirty="0" smtClean="0"/>
              <a:t>It’s important to note that in general, open source software is free to obtain, but there are frequently other costs associated with it (hardware, hosting, support, and staff skill development).</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baseline="0" dirty="0" smtClean="0"/>
              <a:t>UrbanFootprint is built on a suite of open source tools that range from the operating system on the server (</a:t>
            </a:r>
            <a:r>
              <a:rPr lang="en-US" baseline="0" dirty="0" err="1" smtClean="0"/>
              <a:t>linux</a:t>
            </a:r>
            <a:r>
              <a:rPr lang="en-US" baseline="0" dirty="0" smtClean="0"/>
              <a:t>), the web server(Apache), the programming language (Python), the databases and other programming toolkits (</a:t>
            </a:r>
            <a:r>
              <a:rPr lang="en-US" baseline="0" dirty="0" err="1" smtClean="0"/>
              <a:t>Postgresql</a:t>
            </a:r>
            <a:r>
              <a:rPr lang="en-US" baseline="0" dirty="0" smtClean="0"/>
              <a:t>/</a:t>
            </a:r>
            <a:r>
              <a:rPr lang="en-US" baseline="0" dirty="0" err="1" smtClean="0"/>
              <a:t>PostGIS</a:t>
            </a:r>
            <a:r>
              <a:rPr lang="en-US" baseline="0" dirty="0" smtClean="0"/>
              <a:t>, </a:t>
            </a:r>
            <a:r>
              <a:rPr lang="en-US" baseline="0" dirty="0" err="1" smtClean="0"/>
              <a:t>Tilestache</a:t>
            </a:r>
            <a:r>
              <a:rPr lang="en-US" baseline="0" dirty="0" smtClean="0"/>
              <a:t>, </a:t>
            </a:r>
            <a:r>
              <a:rPr lang="en-US" baseline="0" dirty="0" err="1" smtClean="0"/>
              <a:t>redis</a:t>
            </a:r>
            <a:r>
              <a:rPr lang="en-US" baseline="0" dirty="0" smtClean="0"/>
              <a:t>, celery, GDAL/OGR, </a:t>
            </a:r>
            <a:r>
              <a:rPr lang="en-US" baseline="0" dirty="0" err="1" smtClean="0"/>
              <a:t>Django</a:t>
            </a:r>
            <a:r>
              <a:rPr lang="en-US" baseline="0" dirty="0" smtClean="0"/>
              <a:t>), and the user interface (</a:t>
            </a:r>
            <a:r>
              <a:rPr lang="en-US" baseline="0" dirty="0" err="1" smtClean="0"/>
              <a:t>sproutcore</a:t>
            </a:r>
            <a:r>
              <a:rPr lang="en-US" baseline="0" dirty="0" smtClean="0"/>
              <a:t>).</a:t>
            </a:r>
          </a:p>
          <a:p>
            <a:pPr marL="228600" indent="-228600">
              <a:buAutoNum type="arabicPeriod"/>
            </a:pPr>
            <a:endParaRPr lang="en-US" dirty="0"/>
          </a:p>
        </p:txBody>
      </p:sp>
      <p:sp>
        <p:nvSpPr>
          <p:cNvPr id="4" name="Slide Number Placeholder 3"/>
          <p:cNvSpPr>
            <a:spLocks noGrp="1"/>
          </p:cNvSpPr>
          <p:nvPr>
            <p:ph type="sldNum" sz="quarter" idx="10"/>
          </p:nvPr>
        </p:nvSpPr>
        <p:spPr/>
        <p:txBody>
          <a:bodyPr/>
          <a:lstStyle/>
          <a:p>
            <a:fld id="{E24001A3-F338-4CD4-AC5B-2723AD19D1A5}" type="slidenum">
              <a:rPr lang="en-US" smtClean="0"/>
              <a:t>19</a:t>
            </a:fld>
            <a:endParaRPr lang="en-US"/>
          </a:p>
        </p:txBody>
      </p:sp>
    </p:spTree>
    <p:extLst>
      <p:ext uri="{BB962C8B-B14F-4D97-AF65-F5344CB8AC3E}">
        <p14:creationId xmlns:p14="http://schemas.microsoft.com/office/powerpoint/2010/main" val="35147090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goal of this session is to help</a:t>
            </a:r>
            <a:r>
              <a:rPr lang="en-US" baseline="0" dirty="0" smtClean="0"/>
              <a:t> you better understand what UrbanFootprint is, and how it can contribute to a discussion about the future.  We will go over what scenario planning is, and some of the history that brings us to using scenario planning in projects involving land use, transportation, public health, environmental impacts, fiscal analysis, and climate change. </a:t>
            </a:r>
            <a:endParaRPr lang="en-US" dirty="0"/>
          </a:p>
        </p:txBody>
      </p:sp>
      <p:sp>
        <p:nvSpPr>
          <p:cNvPr id="4" name="Slide Number Placeholder 3"/>
          <p:cNvSpPr>
            <a:spLocks noGrp="1"/>
          </p:cNvSpPr>
          <p:nvPr>
            <p:ph type="sldNum" sz="quarter" idx="10"/>
          </p:nvPr>
        </p:nvSpPr>
        <p:spPr/>
        <p:txBody>
          <a:bodyPr/>
          <a:lstStyle/>
          <a:p>
            <a:fld id="{E24001A3-F338-4CD4-AC5B-2723AD19D1A5}" type="slidenum">
              <a:rPr lang="en-US" smtClean="0"/>
              <a:t>2</a:t>
            </a:fld>
            <a:endParaRPr lang="en-US"/>
          </a:p>
        </p:txBody>
      </p:sp>
    </p:spTree>
    <p:extLst>
      <p:ext uri="{BB962C8B-B14F-4D97-AF65-F5344CB8AC3E}">
        <p14:creationId xmlns:p14="http://schemas.microsoft.com/office/powerpoint/2010/main" val="4260837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Slide</a:t>
            </a:r>
            <a:r>
              <a:rPr lang="en-US" baseline="0" dirty="0" smtClean="0"/>
              <a:t> Goal</a:t>
            </a:r>
            <a:r>
              <a:rPr lang="en-US" baseline="0" smtClean="0"/>
              <a:t>: </a:t>
            </a:r>
            <a:r>
              <a:rPr lang="en-US" sz="1200" kern="1200" smtClean="0">
                <a:solidFill>
                  <a:schemeClr val="tx1"/>
                </a:solidFill>
                <a:effectLst/>
                <a:latin typeface="+mn-lt"/>
                <a:ea typeface="+mn-ea"/>
                <a:cs typeface="+mn-cs"/>
              </a:rPr>
              <a:t>Overview of the User Interface (UI)</a:t>
            </a:r>
            <a:endParaRPr lang="en-US" dirty="0"/>
          </a:p>
        </p:txBody>
      </p:sp>
      <p:sp>
        <p:nvSpPr>
          <p:cNvPr id="4" name="Slide Number Placeholder 3"/>
          <p:cNvSpPr>
            <a:spLocks noGrp="1"/>
          </p:cNvSpPr>
          <p:nvPr>
            <p:ph type="sldNum" sz="quarter" idx="10"/>
          </p:nvPr>
        </p:nvSpPr>
        <p:spPr/>
        <p:txBody>
          <a:bodyPr/>
          <a:lstStyle/>
          <a:p>
            <a:fld id="{E24001A3-F338-4CD4-AC5B-2723AD19D1A5}" type="slidenum">
              <a:rPr lang="en-US" smtClean="0"/>
              <a:t>20</a:t>
            </a:fld>
            <a:endParaRPr lang="en-US"/>
          </a:p>
        </p:txBody>
      </p:sp>
    </p:spTree>
    <p:extLst>
      <p:ext uri="{BB962C8B-B14F-4D97-AF65-F5344CB8AC3E}">
        <p14:creationId xmlns:p14="http://schemas.microsoft.com/office/powerpoint/2010/main" val="31285760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Slide</a:t>
            </a:r>
            <a:r>
              <a:rPr lang="en-US" baseline="0" dirty="0" smtClean="0"/>
              <a:t> Goal: Scenario Management</a:t>
            </a:r>
          </a:p>
          <a:p>
            <a:endParaRPr lang="en-US" baseline="0" dirty="0" smtClean="0"/>
          </a:p>
          <a:p>
            <a:r>
              <a:rPr lang="en-US" baseline="0" dirty="0" smtClean="0"/>
              <a:t>Discussion Items:</a:t>
            </a:r>
          </a:p>
          <a:p>
            <a:pPr marL="228600" indent="-228600">
              <a:buAutoNum type="arabicPeriod"/>
            </a:pPr>
            <a:r>
              <a:rPr lang="en-US" baseline="0" dirty="0" smtClean="0"/>
              <a:t>Switching between scenarios and the base condition</a:t>
            </a:r>
          </a:p>
          <a:p>
            <a:pPr marL="228600" indent="-228600">
              <a:buAutoNum type="arabicPeriod"/>
            </a:pPr>
            <a:r>
              <a:rPr lang="en-US" baseline="0" dirty="0" smtClean="0"/>
              <a:t>Quick summary of scenario population, dwelling units, and employment</a:t>
            </a:r>
          </a:p>
          <a:p>
            <a:pPr marL="228600" indent="-228600">
              <a:buAutoNum type="arabicPeriod"/>
            </a:pPr>
            <a:r>
              <a:rPr lang="en-US" baseline="0" dirty="0" smtClean="0"/>
              <a:t>Access to the menus for creating and deleting new scenarios</a:t>
            </a:r>
          </a:p>
          <a:p>
            <a:pPr marL="228600" indent="-228600">
              <a:buAutoNum type="arabicPeriod"/>
            </a:pPr>
            <a:endParaRPr lang="en-US" dirty="0"/>
          </a:p>
        </p:txBody>
      </p:sp>
      <p:sp>
        <p:nvSpPr>
          <p:cNvPr id="4" name="Slide Number Placeholder 3"/>
          <p:cNvSpPr>
            <a:spLocks noGrp="1"/>
          </p:cNvSpPr>
          <p:nvPr>
            <p:ph type="sldNum" sz="quarter" idx="10"/>
          </p:nvPr>
        </p:nvSpPr>
        <p:spPr/>
        <p:txBody>
          <a:bodyPr/>
          <a:lstStyle/>
          <a:p>
            <a:fld id="{E24001A3-F338-4CD4-AC5B-2723AD19D1A5}" type="slidenum">
              <a:rPr lang="en-US" smtClean="0"/>
              <a:t>21</a:t>
            </a:fld>
            <a:endParaRPr lang="en-US"/>
          </a:p>
        </p:txBody>
      </p:sp>
    </p:spTree>
    <p:extLst>
      <p:ext uri="{BB962C8B-B14F-4D97-AF65-F5344CB8AC3E}">
        <p14:creationId xmlns:p14="http://schemas.microsoft.com/office/powerpoint/2010/main" val="691174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Slide</a:t>
            </a:r>
            <a:r>
              <a:rPr lang="en-US" baseline="0" dirty="0" smtClean="0"/>
              <a:t> Goal: Layer Management</a:t>
            </a:r>
          </a:p>
          <a:p>
            <a:endParaRPr lang="en-US" baseline="0" dirty="0" smtClean="0"/>
          </a:p>
          <a:p>
            <a:r>
              <a:rPr lang="en-US" baseline="0" dirty="0" smtClean="0"/>
              <a:t>Turning layers on and off within your display.</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E24001A3-F338-4CD4-AC5B-2723AD19D1A5}" type="slidenum">
              <a:rPr lang="en-US" smtClean="0"/>
              <a:t>22</a:t>
            </a:fld>
            <a:endParaRPr lang="en-US"/>
          </a:p>
        </p:txBody>
      </p:sp>
    </p:spTree>
    <p:extLst>
      <p:ext uri="{BB962C8B-B14F-4D97-AF65-F5344CB8AC3E}">
        <p14:creationId xmlns:p14="http://schemas.microsoft.com/office/powerpoint/2010/main" val="37979569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Slide Goal: Quick summary tables</a:t>
            </a:r>
          </a:p>
          <a:p>
            <a:endParaRPr lang="en-US" dirty="0" smtClean="0"/>
          </a:p>
          <a:p>
            <a:r>
              <a:rPr lang="en-US" dirty="0" smtClean="0"/>
              <a:t>Discussion: </a:t>
            </a:r>
          </a:p>
          <a:p>
            <a:r>
              <a:rPr lang="en-US" dirty="0" smtClean="0"/>
              <a:t>These</a:t>
            </a:r>
            <a:r>
              <a:rPr lang="en-US" baseline="0" dirty="0" smtClean="0"/>
              <a:t> graphs give you a quick summary of the population, dwelling unit, and employment totals and mixtures for the scenario</a:t>
            </a:r>
            <a:endParaRPr lang="en-US" dirty="0"/>
          </a:p>
        </p:txBody>
      </p:sp>
      <p:sp>
        <p:nvSpPr>
          <p:cNvPr id="4" name="Slide Number Placeholder 3"/>
          <p:cNvSpPr>
            <a:spLocks noGrp="1"/>
          </p:cNvSpPr>
          <p:nvPr>
            <p:ph type="sldNum" sz="quarter" idx="10"/>
          </p:nvPr>
        </p:nvSpPr>
        <p:spPr/>
        <p:txBody>
          <a:bodyPr/>
          <a:lstStyle/>
          <a:p>
            <a:fld id="{E24001A3-F338-4CD4-AC5B-2723AD19D1A5}" type="slidenum">
              <a:rPr lang="en-US" smtClean="0"/>
              <a:t>23</a:t>
            </a:fld>
            <a:endParaRPr lang="en-US"/>
          </a:p>
        </p:txBody>
      </p:sp>
    </p:spTree>
    <p:extLst>
      <p:ext uri="{BB962C8B-B14F-4D97-AF65-F5344CB8AC3E}">
        <p14:creationId xmlns:p14="http://schemas.microsoft.com/office/powerpoint/2010/main" val="18702133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Slide Goal: map window</a:t>
            </a:r>
            <a:endParaRPr lang="en-US" dirty="0"/>
          </a:p>
        </p:txBody>
      </p:sp>
      <p:sp>
        <p:nvSpPr>
          <p:cNvPr id="4" name="Slide Number Placeholder 3"/>
          <p:cNvSpPr>
            <a:spLocks noGrp="1"/>
          </p:cNvSpPr>
          <p:nvPr>
            <p:ph type="sldNum" sz="quarter" idx="10"/>
          </p:nvPr>
        </p:nvSpPr>
        <p:spPr/>
        <p:txBody>
          <a:bodyPr/>
          <a:lstStyle/>
          <a:p>
            <a:fld id="{E24001A3-F338-4CD4-AC5B-2723AD19D1A5}" type="slidenum">
              <a:rPr lang="en-US" smtClean="0"/>
              <a:t>24</a:t>
            </a:fld>
            <a:endParaRPr lang="en-US"/>
          </a:p>
        </p:txBody>
      </p:sp>
    </p:spTree>
    <p:extLst>
      <p:ext uri="{BB962C8B-B14F-4D97-AF65-F5344CB8AC3E}">
        <p14:creationId xmlns:p14="http://schemas.microsoft.com/office/powerpoint/2010/main" val="15531843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Slide Goals: Analytical Tools</a:t>
            </a:r>
          </a:p>
          <a:p>
            <a:endParaRPr lang="en-US" dirty="0" smtClean="0"/>
          </a:p>
          <a:p>
            <a:r>
              <a:rPr lang="en-US" dirty="0" smtClean="0"/>
              <a:t>Discussion</a:t>
            </a:r>
            <a:r>
              <a:rPr lang="en-US" baseline="0" dirty="0" smtClean="0"/>
              <a:t> Items:</a:t>
            </a:r>
          </a:p>
          <a:p>
            <a:pPr marL="228600" indent="-228600">
              <a:buAutoNum type="arabicPeriod"/>
            </a:pPr>
            <a:r>
              <a:rPr lang="en-US" baseline="0" dirty="0" smtClean="0"/>
              <a:t>A wide range of analytical tools that have been built to work with UrbanFootprint.</a:t>
            </a:r>
          </a:p>
          <a:p>
            <a:pPr marL="228600" indent="-228600">
              <a:buAutoNum type="arabicPeriod"/>
            </a:pPr>
            <a:r>
              <a:rPr lang="en-US" baseline="0" dirty="0" smtClean="0"/>
              <a:t>Many are linked to each other meaning that outputs from the transportation analysis feed into the public health, criteria pollutant emissions, household costs, and greenhouse gas calculations.</a:t>
            </a:r>
          </a:p>
          <a:p>
            <a:pPr marL="228600" indent="-228600">
              <a:buAutoNum type="arabicPeriod"/>
            </a:pPr>
            <a:r>
              <a:rPr lang="en-US" baseline="0" dirty="0" smtClean="0"/>
              <a:t>At present most of these tools have to be run from command line on the server not through the User Interface (UI).</a:t>
            </a:r>
          </a:p>
          <a:p>
            <a:pPr marL="228600" indent="-228600">
              <a:buAutoNum type="arabicPeriod"/>
            </a:pPr>
            <a:r>
              <a:rPr lang="en-US" baseline="0" dirty="0" smtClean="0"/>
              <a:t>These analytical engines frequently require calibration to the local environment.</a:t>
            </a:r>
            <a:endParaRPr lang="en-US" dirty="0" smtClean="0"/>
          </a:p>
          <a:p>
            <a:endParaRPr lang="en-US" dirty="0"/>
          </a:p>
        </p:txBody>
      </p:sp>
      <p:sp>
        <p:nvSpPr>
          <p:cNvPr id="4" name="Slide Number Placeholder 3"/>
          <p:cNvSpPr>
            <a:spLocks noGrp="1"/>
          </p:cNvSpPr>
          <p:nvPr>
            <p:ph type="sldNum" sz="quarter" idx="10"/>
          </p:nvPr>
        </p:nvSpPr>
        <p:spPr/>
        <p:txBody>
          <a:bodyPr/>
          <a:lstStyle/>
          <a:p>
            <a:fld id="{E24001A3-F338-4CD4-AC5B-2723AD19D1A5}" type="slidenum">
              <a:rPr lang="en-US" smtClean="0"/>
              <a:t>25</a:t>
            </a:fld>
            <a:endParaRPr lang="en-US"/>
          </a:p>
        </p:txBody>
      </p:sp>
    </p:spTree>
    <p:extLst>
      <p:ext uri="{BB962C8B-B14F-4D97-AF65-F5344CB8AC3E}">
        <p14:creationId xmlns:p14="http://schemas.microsoft.com/office/powerpoint/2010/main" val="28652485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24001A3-F338-4CD4-AC5B-2723AD19D1A5}" type="slidenum">
              <a:rPr lang="en-US" smtClean="0"/>
              <a:t>27</a:t>
            </a:fld>
            <a:endParaRPr lang="en-US"/>
          </a:p>
        </p:txBody>
      </p:sp>
    </p:spTree>
    <p:extLst>
      <p:ext uri="{BB962C8B-B14F-4D97-AF65-F5344CB8AC3E}">
        <p14:creationId xmlns:p14="http://schemas.microsoft.com/office/powerpoint/2010/main" val="34085529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Slide</a:t>
            </a:r>
            <a:r>
              <a:rPr lang="en-US" baseline="0" dirty="0" smtClean="0"/>
              <a:t> Goal: </a:t>
            </a:r>
          </a:p>
          <a:p>
            <a:endParaRPr lang="en-US" baseline="0" dirty="0" smtClean="0"/>
          </a:p>
          <a:p>
            <a:r>
              <a:rPr lang="en-US" baseline="0" dirty="0" smtClean="0"/>
              <a:t>Discussion Items:</a:t>
            </a:r>
          </a:p>
          <a:p>
            <a:pPr marL="228600" indent="-228600">
              <a:buAutoNum type="arabicPeriod"/>
            </a:pPr>
            <a:r>
              <a:rPr lang="en-US" baseline="0" dirty="0" smtClean="0"/>
              <a:t>This is a critical step. Defining the scenarios’ goals and properties sets the rest of the planning process up.</a:t>
            </a:r>
          </a:p>
          <a:p>
            <a:pPr marL="228600" indent="-228600">
              <a:buAutoNum type="arabicPeriod"/>
            </a:pPr>
            <a:r>
              <a:rPr lang="en-US" baseline="0" dirty="0" smtClean="0"/>
              <a:t>Outreach and stakeholder involvement could be highly beneficial depending on your work plan</a:t>
            </a:r>
          </a:p>
          <a:p>
            <a:pPr marL="228600" indent="-228600">
              <a:buAutoNum type="arabicPeriod"/>
            </a:pPr>
            <a:r>
              <a:rPr lang="en-US" baseline="0" dirty="0" smtClean="0"/>
              <a:t>Many features of the scenario should be outlined at this point:</a:t>
            </a:r>
          </a:p>
          <a:p>
            <a:pPr marL="685800" lvl="1" indent="-228600">
              <a:buAutoNum type="arabicPeriod"/>
            </a:pPr>
            <a:r>
              <a:rPr lang="en-US" baseline="0" dirty="0" smtClean="0"/>
              <a:t>Population change</a:t>
            </a:r>
          </a:p>
          <a:p>
            <a:pPr marL="685800" lvl="1" indent="-228600">
              <a:buAutoNum type="arabicPeriod"/>
            </a:pPr>
            <a:r>
              <a:rPr lang="en-US" baseline="0" dirty="0" smtClean="0"/>
              <a:t>Employment growth </a:t>
            </a:r>
          </a:p>
          <a:p>
            <a:pPr marL="685800" lvl="1" indent="-228600">
              <a:buAutoNum type="arabicPeriod"/>
            </a:pPr>
            <a:r>
              <a:rPr lang="en-US" baseline="0" dirty="0" smtClean="0"/>
              <a:t>Urban Form</a:t>
            </a:r>
          </a:p>
          <a:p>
            <a:pPr marL="685800" lvl="1" indent="-228600">
              <a:buAutoNum type="arabicPeriod"/>
            </a:pPr>
            <a:r>
              <a:rPr lang="en-US" baseline="0" dirty="0" smtClean="0"/>
              <a:t>Growth centers</a:t>
            </a:r>
          </a:p>
          <a:p>
            <a:pPr marL="685800" lvl="1" indent="-228600">
              <a:buAutoNum type="arabicPeriod"/>
            </a:pPr>
            <a:r>
              <a:rPr lang="en-US" baseline="0" dirty="0" smtClean="0"/>
              <a:t>Housing types and densities</a:t>
            </a:r>
          </a:p>
          <a:p>
            <a:pPr marL="685800" lvl="1" indent="-228600">
              <a:buAutoNum type="arabicPeriod"/>
            </a:pPr>
            <a:r>
              <a:rPr lang="en-US" baseline="0" dirty="0" smtClean="0"/>
              <a:t>Land and resource protection goals</a:t>
            </a:r>
          </a:p>
          <a:p>
            <a:pPr marL="685800" lvl="1" indent="-228600">
              <a:buAutoNum type="arabicPeriod"/>
            </a:pPr>
            <a:r>
              <a:rPr lang="en-US" baseline="0" dirty="0" smtClean="0"/>
              <a:t>Transportation system goals</a:t>
            </a:r>
          </a:p>
          <a:p>
            <a:pPr marL="685800" lvl="1" indent="-228600">
              <a:buAutoNum type="arabicPeriod"/>
            </a:pPr>
            <a:endParaRPr lang="en-US" baseline="0" dirty="0" smtClean="0"/>
          </a:p>
          <a:p>
            <a:pPr marL="228600" lvl="0" indent="-228600">
              <a:buAutoNum type="arabicPeriod"/>
            </a:pPr>
            <a:endParaRPr lang="en-US" baseline="0" dirty="0" smtClean="0"/>
          </a:p>
          <a:p>
            <a:pPr marL="0" lvl="0" indent="0">
              <a:buNone/>
            </a:pPr>
            <a:endParaRPr lang="en-US" baseline="0" dirty="0" smtClean="0"/>
          </a:p>
        </p:txBody>
      </p:sp>
      <p:sp>
        <p:nvSpPr>
          <p:cNvPr id="4" name="Slide Number Placeholder 3"/>
          <p:cNvSpPr>
            <a:spLocks noGrp="1"/>
          </p:cNvSpPr>
          <p:nvPr>
            <p:ph type="sldNum" sz="quarter" idx="10"/>
          </p:nvPr>
        </p:nvSpPr>
        <p:spPr/>
        <p:txBody>
          <a:bodyPr/>
          <a:lstStyle/>
          <a:p>
            <a:fld id="{E24001A3-F338-4CD4-AC5B-2723AD19D1A5}" type="slidenum">
              <a:rPr lang="en-US" smtClean="0"/>
              <a:t>28</a:t>
            </a:fld>
            <a:endParaRPr lang="en-US"/>
          </a:p>
        </p:txBody>
      </p:sp>
    </p:spTree>
    <p:extLst>
      <p:ext uri="{BB962C8B-B14F-4D97-AF65-F5344CB8AC3E}">
        <p14:creationId xmlns:p14="http://schemas.microsoft.com/office/powerpoint/2010/main" val="25571505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Slide Goal: Current Conditions</a:t>
            </a:r>
          </a:p>
          <a:p>
            <a:endParaRPr lang="en-US" baseline="0" dirty="0" smtClean="0"/>
          </a:p>
          <a:p>
            <a:r>
              <a:rPr lang="en-US" baseline="0" dirty="0" smtClean="0"/>
              <a:t>Discussion Items:</a:t>
            </a:r>
          </a:p>
          <a:p>
            <a:pPr marL="228600" indent="-228600">
              <a:buAutoNum type="arabicPeriod"/>
            </a:pPr>
            <a:r>
              <a:rPr lang="en-US" baseline="0" dirty="0" smtClean="0"/>
              <a:t>What are the current conditions? There are no perfect datasets. Each new area being set up for use in UrbanFootprint will need data prepared to describe the current conditions. Generally this will involve a synthesis of data drawn from parcel layers, the US Census, and other local dataset. This dataset will almost certainly require human review and editing prior to use.</a:t>
            </a:r>
          </a:p>
          <a:p>
            <a:pPr marL="228600" indent="-228600">
              <a:buAutoNum type="arabicPeriod"/>
            </a:pPr>
            <a:r>
              <a:rPr lang="en-US" baseline="0" dirty="0" smtClean="0"/>
              <a:t>Some analytical modules require that extra data be prepared to inform and calibrate them.</a:t>
            </a:r>
          </a:p>
          <a:p>
            <a:pPr marL="228600" indent="-228600">
              <a:buAutoNum type="arabicPeriod"/>
            </a:pPr>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E24001A3-F338-4CD4-AC5B-2723AD19D1A5}" type="slidenum">
              <a:rPr lang="en-US" smtClean="0"/>
              <a:t>29</a:t>
            </a:fld>
            <a:endParaRPr lang="en-US"/>
          </a:p>
        </p:txBody>
      </p:sp>
    </p:spTree>
    <p:extLst>
      <p:ext uri="{BB962C8B-B14F-4D97-AF65-F5344CB8AC3E}">
        <p14:creationId xmlns:p14="http://schemas.microsoft.com/office/powerpoint/2010/main" val="370879999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Slide</a:t>
            </a:r>
            <a:r>
              <a:rPr lang="en-US" baseline="0" dirty="0" smtClean="0"/>
              <a:t> Goal: Translating the scenario goals and properties onto the map</a:t>
            </a:r>
          </a:p>
          <a:p>
            <a:endParaRPr lang="en-US" baseline="0" dirty="0" smtClean="0"/>
          </a:p>
          <a:p>
            <a:r>
              <a:rPr lang="en-US" baseline="0" dirty="0" smtClean="0"/>
              <a:t>Discussion Items:</a:t>
            </a:r>
          </a:p>
          <a:p>
            <a:pPr marL="228600" indent="-228600">
              <a:buAutoNum type="arabicPeriod"/>
            </a:pPr>
            <a:r>
              <a:rPr lang="en-US" baseline="0" dirty="0" smtClean="0"/>
              <a:t>This is where the map for future land use takes form.</a:t>
            </a:r>
          </a:p>
          <a:p>
            <a:pPr marL="228600" indent="-228600">
              <a:buAutoNum type="arabicPeriod"/>
            </a:pPr>
            <a:r>
              <a:rPr lang="en-US" baseline="0" dirty="0" smtClean="0"/>
              <a:t>Someone has to “paint” the new landscape into place </a:t>
            </a:r>
          </a:p>
          <a:p>
            <a:pPr marL="228600" indent="-228600">
              <a:buAutoNum type="arabicPeriod"/>
            </a:pPr>
            <a:r>
              <a:rPr lang="en-US" baseline="0" dirty="0" smtClean="0"/>
              <a:t>This can be time consuming and benefits greatly from an understanding of land use planning and the communities’ identity.</a:t>
            </a:r>
          </a:p>
          <a:p>
            <a:pPr marL="228600" indent="-228600">
              <a:buAutoNum type="arabicPeriod"/>
            </a:pPr>
            <a:r>
              <a:rPr lang="en-US" baseline="0" dirty="0" smtClean="0"/>
              <a:t>Frequently this will involve multiple iterations as a team works to meet targets for population, housing, and employment that were set for the scenario.</a:t>
            </a:r>
            <a:endParaRPr lang="en-US" dirty="0"/>
          </a:p>
        </p:txBody>
      </p:sp>
      <p:sp>
        <p:nvSpPr>
          <p:cNvPr id="4" name="Slide Number Placeholder 3"/>
          <p:cNvSpPr>
            <a:spLocks noGrp="1"/>
          </p:cNvSpPr>
          <p:nvPr>
            <p:ph type="sldNum" sz="quarter" idx="10"/>
          </p:nvPr>
        </p:nvSpPr>
        <p:spPr/>
        <p:txBody>
          <a:bodyPr/>
          <a:lstStyle/>
          <a:p>
            <a:fld id="{E24001A3-F338-4CD4-AC5B-2723AD19D1A5}" type="slidenum">
              <a:rPr lang="en-US" smtClean="0"/>
              <a:t>30</a:t>
            </a:fld>
            <a:endParaRPr lang="en-US"/>
          </a:p>
        </p:txBody>
      </p:sp>
    </p:spTree>
    <p:extLst>
      <p:ext uri="{BB962C8B-B14F-4D97-AF65-F5344CB8AC3E}">
        <p14:creationId xmlns:p14="http://schemas.microsoft.com/office/powerpoint/2010/main" val="20224930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4001A3-F338-4CD4-AC5B-2723AD19D1A5}" type="slidenum">
              <a:rPr lang="en-US" smtClean="0"/>
              <a:t>3</a:t>
            </a:fld>
            <a:endParaRPr lang="en-US"/>
          </a:p>
        </p:txBody>
      </p:sp>
    </p:spTree>
    <p:extLst>
      <p:ext uri="{BB962C8B-B14F-4D97-AF65-F5344CB8AC3E}">
        <p14:creationId xmlns:p14="http://schemas.microsoft.com/office/powerpoint/2010/main" val="160208039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Slide</a:t>
            </a:r>
            <a:r>
              <a:rPr lang="en-US" baseline="0" dirty="0" smtClean="0"/>
              <a:t> Goal: Translating the scenario goals and properties onto the map</a:t>
            </a:r>
          </a:p>
          <a:p>
            <a:endParaRPr lang="en-US" baseline="0" dirty="0" smtClean="0"/>
          </a:p>
          <a:p>
            <a:r>
              <a:rPr lang="en-US" baseline="0" dirty="0" smtClean="0"/>
              <a:t>Discussion Items:</a:t>
            </a:r>
          </a:p>
          <a:p>
            <a:pPr marL="228600" indent="-228600">
              <a:buAutoNum type="arabicPeriod"/>
            </a:pPr>
            <a:r>
              <a:rPr lang="en-US" baseline="0" dirty="0" smtClean="0"/>
              <a:t>This is where the map for future land use takes form.</a:t>
            </a:r>
          </a:p>
          <a:p>
            <a:pPr marL="228600" indent="-228600">
              <a:buAutoNum type="arabicPeriod"/>
            </a:pPr>
            <a:r>
              <a:rPr lang="en-US" baseline="0" dirty="0" smtClean="0"/>
              <a:t>Someone has to “paint” the new landscape into place </a:t>
            </a:r>
          </a:p>
          <a:p>
            <a:pPr marL="228600" indent="-228600">
              <a:buAutoNum type="arabicPeriod"/>
            </a:pPr>
            <a:r>
              <a:rPr lang="en-US" baseline="0" dirty="0" smtClean="0"/>
              <a:t>This can be time consuming and benefits greatly from an understanding of land use planning and the communities’ identity.</a:t>
            </a:r>
          </a:p>
          <a:p>
            <a:pPr marL="228600" indent="-228600">
              <a:buAutoNum type="arabicPeriod"/>
            </a:pPr>
            <a:r>
              <a:rPr lang="en-US" baseline="0" dirty="0" smtClean="0"/>
              <a:t>Frequently this will involve multiple iterations as a team works to meet targets for population, housing, and employment that were set for the scenario.</a:t>
            </a:r>
            <a:endParaRPr lang="en-US" dirty="0"/>
          </a:p>
        </p:txBody>
      </p:sp>
      <p:sp>
        <p:nvSpPr>
          <p:cNvPr id="4" name="Slide Number Placeholder 3"/>
          <p:cNvSpPr>
            <a:spLocks noGrp="1"/>
          </p:cNvSpPr>
          <p:nvPr>
            <p:ph type="sldNum" sz="quarter" idx="10"/>
          </p:nvPr>
        </p:nvSpPr>
        <p:spPr/>
        <p:txBody>
          <a:bodyPr/>
          <a:lstStyle/>
          <a:p>
            <a:fld id="{E24001A3-F338-4CD4-AC5B-2723AD19D1A5}" type="slidenum">
              <a:rPr lang="en-US" smtClean="0"/>
              <a:t>31</a:t>
            </a:fld>
            <a:endParaRPr lang="en-US"/>
          </a:p>
        </p:txBody>
      </p:sp>
    </p:spTree>
    <p:extLst>
      <p:ext uri="{BB962C8B-B14F-4D97-AF65-F5344CB8AC3E}">
        <p14:creationId xmlns:p14="http://schemas.microsoft.com/office/powerpoint/2010/main" val="405194433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Slide Goal:</a:t>
            </a:r>
            <a:r>
              <a:rPr lang="en-US" baseline="0" dirty="0" smtClean="0"/>
              <a:t> Scenario Performance Evaluation</a:t>
            </a:r>
          </a:p>
          <a:p>
            <a:endParaRPr lang="en-US" baseline="0" dirty="0" smtClean="0"/>
          </a:p>
          <a:p>
            <a:r>
              <a:rPr lang="en-US" baseline="0" dirty="0" smtClean="0"/>
              <a:t>Discussion Items:</a:t>
            </a:r>
          </a:p>
          <a:p>
            <a:pPr marL="228600" indent="-228600">
              <a:buAutoNum type="arabicPeriod"/>
            </a:pPr>
            <a:r>
              <a:rPr lang="en-US" baseline="0" dirty="0" smtClean="0"/>
              <a:t>Following scenario creation, or iteratively throughout the process before selecting final versions of a scenario, the performance measures can be calculated. </a:t>
            </a:r>
          </a:p>
          <a:p>
            <a:pPr marL="228600" indent="-228600">
              <a:buAutoNum type="arabicPeriod"/>
            </a:pPr>
            <a:r>
              <a:rPr lang="en-US" baseline="0" dirty="0" smtClean="0"/>
              <a:t>Currently many of these calculations need to be triggered from the command line. </a:t>
            </a:r>
          </a:p>
          <a:p>
            <a:pPr marL="228600" indent="-228600">
              <a:buAutoNum type="arabicPeriod"/>
            </a:pPr>
            <a:r>
              <a:rPr lang="en-US" baseline="0" dirty="0" smtClean="0"/>
              <a:t>Some of them are relatively fast calculations returning results within seconds, others may take substantially longer depending on the area being calculated and the type of analysis. Transportation in particular can take a while to run.</a:t>
            </a:r>
          </a:p>
          <a:p>
            <a:pPr marL="228600" indent="-228600">
              <a:buAutoNum type="arabicPeriod"/>
            </a:pPr>
            <a:endParaRPr lang="en-US" baseline="0" dirty="0" smtClean="0"/>
          </a:p>
          <a:p>
            <a:pPr marL="228600" indent="-228600">
              <a:buAutoNum type="arabicPeriod"/>
            </a:pPr>
            <a:endParaRPr lang="en-US" dirty="0" smtClean="0"/>
          </a:p>
        </p:txBody>
      </p:sp>
      <p:sp>
        <p:nvSpPr>
          <p:cNvPr id="4" name="Slide Number Placeholder 3"/>
          <p:cNvSpPr>
            <a:spLocks noGrp="1"/>
          </p:cNvSpPr>
          <p:nvPr>
            <p:ph type="sldNum" sz="quarter" idx="10"/>
          </p:nvPr>
        </p:nvSpPr>
        <p:spPr/>
        <p:txBody>
          <a:bodyPr/>
          <a:lstStyle/>
          <a:p>
            <a:fld id="{E24001A3-F338-4CD4-AC5B-2723AD19D1A5}" type="slidenum">
              <a:rPr lang="en-US" smtClean="0"/>
              <a:t>32</a:t>
            </a:fld>
            <a:endParaRPr lang="en-US"/>
          </a:p>
        </p:txBody>
      </p:sp>
    </p:spTree>
    <p:extLst>
      <p:ext uri="{BB962C8B-B14F-4D97-AF65-F5344CB8AC3E}">
        <p14:creationId xmlns:p14="http://schemas.microsoft.com/office/powerpoint/2010/main" val="152120746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bwMode="auto">
          <a:noFill/>
          <a:ln>
            <a:solidFill>
              <a:srgbClr val="000000"/>
            </a:solidFill>
            <a:miter lim="800000"/>
            <a:headEnd/>
            <a:tailEnd/>
          </a:ln>
        </p:spPr>
      </p:sp>
      <p:sp>
        <p:nvSpPr>
          <p:cNvPr id="1638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Slide</a:t>
            </a:r>
            <a:r>
              <a:rPr lang="en-US" baseline="0" dirty="0" smtClean="0"/>
              <a:t> Goal: Example Results</a:t>
            </a:r>
          </a:p>
          <a:p>
            <a:pPr eaLnBrk="1" hangingPunct="1">
              <a:spcBef>
                <a:spcPct val="0"/>
              </a:spcBef>
            </a:pPr>
            <a:endParaRPr lang="en-US" baseline="0" dirty="0" smtClean="0"/>
          </a:p>
          <a:p>
            <a:pPr eaLnBrk="1" hangingPunct="1">
              <a:spcBef>
                <a:spcPct val="0"/>
              </a:spcBef>
            </a:pPr>
            <a:r>
              <a:rPr lang="en-US" baseline="0" dirty="0" smtClean="0"/>
              <a:t>Note: This is an example presentation of the transport engine for the Sacramento area based on the Vision California work done by </a:t>
            </a:r>
            <a:r>
              <a:rPr lang="en-US" baseline="0" dirty="0" err="1" smtClean="0"/>
              <a:t>Calthorpe</a:t>
            </a:r>
            <a:r>
              <a:rPr lang="en-US" baseline="0" dirty="0" smtClean="0"/>
              <a:t> Associates in 2012.</a:t>
            </a:r>
          </a:p>
          <a:p>
            <a:pPr eaLnBrk="1" hangingPunct="1">
              <a:spcBef>
                <a:spcPct val="0"/>
              </a:spcBef>
            </a:pPr>
            <a:endParaRPr lang="en-US" baseline="0" dirty="0" smtClean="0"/>
          </a:p>
          <a:p>
            <a:pPr eaLnBrk="1" hangingPunct="1">
              <a:spcBef>
                <a:spcPct val="0"/>
              </a:spcBef>
            </a:pPr>
            <a:endParaRPr lang="en-US" baseline="0" dirty="0" smtClean="0"/>
          </a:p>
          <a:p>
            <a:pPr eaLnBrk="1" hangingPunct="1">
              <a:spcBef>
                <a:spcPct val="0"/>
              </a:spcBef>
            </a:pPr>
            <a:r>
              <a:rPr lang="en-US" baseline="0" dirty="0" smtClean="0"/>
              <a:t>Discussion Items:</a:t>
            </a:r>
          </a:p>
          <a:p>
            <a:pPr marL="228600" indent="-228600" eaLnBrk="1" hangingPunct="1">
              <a:spcBef>
                <a:spcPct val="0"/>
              </a:spcBef>
              <a:buAutoNum type="arabicPeriod"/>
            </a:pPr>
            <a:r>
              <a:rPr lang="en-US" baseline="0" dirty="0" smtClean="0"/>
              <a:t>In many cases the raw results won’t be suitable for presentation immediately and will need to be prepared as better looking charts or graphs.</a:t>
            </a:r>
          </a:p>
          <a:p>
            <a:pPr marL="228600" indent="-228600" eaLnBrk="1" hangingPunct="1">
              <a:spcBef>
                <a:spcPct val="0"/>
              </a:spcBef>
              <a:buAutoNum type="arabicPeriod"/>
            </a:pPr>
            <a:endParaRPr lang="en-US" dirty="0" smtClean="0"/>
          </a:p>
        </p:txBody>
      </p:sp>
      <p:sp>
        <p:nvSpPr>
          <p:cNvPr id="1229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9E469E5-AA19-4A1F-BA8D-3E29FDC0E295}" type="slidenum">
              <a:rPr lang="en-US" smtClean="0">
                <a:solidFill>
                  <a:prstClr val="black"/>
                </a:solidFill>
              </a:rPr>
              <a:pPr fontAlgn="base">
                <a:spcBef>
                  <a:spcPct val="0"/>
                </a:spcBef>
                <a:spcAft>
                  <a:spcPct val="0"/>
                </a:spcAft>
                <a:defRPr/>
              </a:pPr>
              <a:t>33</a:t>
            </a:fld>
            <a:endParaRPr lang="en-US" dirty="0" smtClean="0">
              <a:solidFill>
                <a:prstClr val="black"/>
              </a:solidFill>
            </a:endParaRPr>
          </a:p>
        </p:txBody>
      </p:sp>
    </p:spTree>
    <p:extLst>
      <p:ext uri="{BB962C8B-B14F-4D97-AF65-F5344CB8AC3E}">
        <p14:creationId xmlns:p14="http://schemas.microsoft.com/office/powerpoint/2010/main" val="331716858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Slide Goal: Demonstration of VMT per</a:t>
            </a:r>
            <a:r>
              <a:rPr lang="en-US" baseline="0" dirty="0" smtClean="0"/>
              <a:t> Household.</a:t>
            </a:r>
          </a:p>
          <a:p>
            <a:endParaRPr lang="en-US" baseline="0" dirty="0" smtClean="0"/>
          </a:p>
          <a:p>
            <a:r>
              <a:rPr lang="en-US" baseline="0" dirty="0" smtClean="0"/>
              <a:t>Discussion Item: </a:t>
            </a:r>
          </a:p>
          <a:p>
            <a:r>
              <a:rPr lang="en-US" baseline="0" dirty="0" smtClean="0"/>
              <a:t>Graphics can be prepared from the analytical engines that are effective communication tools. This graphic shows the average vehicle miles traveled per household in the Sacramento Area. Like the previous slide, this is the 2012 Vision California modeling work.</a:t>
            </a:r>
            <a:endParaRPr lang="en-US" dirty="0"/>
          </a:p>
        </p:txBody>
      </p:sp>
      <p:sp>
        <p:nvSpPr>
          <p:cNvPr id="4" name="Slide Number Placeholder 3"/>
          <p:cNvSpPr>
            <a:spLocks noGrp="1"/>
          </p:cNvSpPr>
          <p:nvPr>
            <p:ph type="sldNum" sz="quarter" idx="10"/>
          </p:nvPr>
        </p:nvSpPr>
        <p:spPr/>
        <p:txBody>
          <a:bodyPr/>
          <a:lstStyle/>
          <a:p>
            <a:fld id="{E24001A3-F338-4CD4-AC5B-2723AD19D1A5}" type="slidenum">
              <a:rPr lang="en-US" smtClean="0"/>
              <a:t>34</a:t>
            </a:fld>
            <a:endParaRPr lang="en-US"/>
          </a:p>
        </p:txBody>
      </p:sp>
    </p:spTree>
    <p:extLst>
      <p:ext uri="{BB962C8B-B14F-4D97-AF65-F5344CB8AC3E}">
        <p14:creationId xmlns:p14="http://schemas.microsoft.com/office/powerpoint/2010/main" val="403101419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algn="r" rtl="0" fontAlgn="base">
              <a:spcBef>
                <a:spcPct val="0"/>
              </a:spcBef>
              <a:spcAft>
                <a:spcPct val="0"/>
              </a:spcAft>
            </a:pPr>
            <a:fld id="{C40FA038-A720-43A3-9246-3A4FB26043BA}" type="slidenum">
              <a:rPr lang="en-US" sz="1200" kern="1200">
                <a:solidFill>
                  <a:prstClr val="black"/>
                </a:solidFill>
                <a:latin typeface="Arial" pitchFamily="34" charset="0"/>
                <a:ea typeface="+mn-ea"/>
                <a:cs typeface="Arial" pitchFamily="34" charset="0"/>
              </a:rPr>
              <a:pPr algn="r" rtl="0" fontAlgn="base">
                <a:spcBef>
                  <a:spcPct val="0"/>
                </a:spcBef>
                <a:spcAft>
                  <a:spcPct val="0"/>
                </a:spcAft>
              </a:pPr>
              <a:t>35</a:t>
            </a:fld>
            <a:endParaRPr lang="en-US" sz="1200" kern="1200" dirty="0">
              <a:solidFill>
                <a:prstClr val="black"/>
              </a:solidFill>
              <a:latin typeface="Arial" pitchFamily="34" charset="0"/>
              <a:ea typeface="+mn-ea"/>
              <a:cs typeface="Arial" pitchFamily="34" charset="0"/>
            </a:endParaRPr>
          </a:p>
        </p:txBody>
      </p:sp>
      <p:sp>
        <p:nvSpPr>
          <p:cNvPr id="93186" name="Rectangle 2"/>
          <p:cNvSpPr>
            <a:spLocks noGrp="1" noRot="1" noChangeAspect="1" noChangeArrowheads="1" noTextEdit="1"/>
          </p:cNvSpPr>
          <p:nvPr>
            <p:ph type="sldImg"/>
          </p:nvPr>
        </p:nvSpPr>
        <p:spPr>
          <a:xfrm>
            <a:off x="1144588" y="685800"/>
            <a:ext cx="4572000" cy="3429000"/>
          </a:xfrm>
          <a:ln/>
        </p:spPr>
      </p:sp>
      <p:sp>
        <p:nvSpPr>
          <p:cNvPr id="93187" name="Rectangle 3"/>
          <p:cNvSpPr>
            <a:spLocks noGrp="1" noChangeArrowheads="1"/>
          </p:cNvSpPr>
          <p:nvPr>
            <p:ph type="body" idx="1"/>
          </p:nvPr>
        </p:nvSpPr>
        <p:spPr/>
        <p:txBody>
          <a:bodyPr/>
          <a:lstStyle/>
          <a:p>
            <a:r>
              <a:rPr lang="en-US" dirty="0" smtClean="0"/>
              <a:t>Slide Goal:</a:t>
            </a:r>
            <a:r>
              <a:rPr lang="en-US" baseline="0" dirty="0" smtClean="0"/>
              <a:t> A second performance measure presentation.</a:t>
            </a:r>
          </a:p>
          <a:p>
            <a:endParaRPr lang="en-US" baseline="0" dirty="0" smtClean="0"/>
          </a:p>
          <a:p>
            <a:r>
              <a:rPr lang="en-US" baseline="0" dirty="0" smtClean="0"/>
              <a:t>Discussion Item:</a:t>
            </a:r>
          </a:p>
          <a:p>
            <a:r>
              <a:rPr lang="en-US" baseline="0" dirty="0" smtClean="0"/>
              <a:t>The public health performance measure build on the results of the travel analysis. Results from it can indicate possible changes to public health (diabetes, respiratory, cardiovascular, and auto-pedestrian </a:t>
            </a:r>
            <a:r>
              <a:rPr lang="en-US" baseline="0" dirty="0" err="1" smtClean="0"/>
              <a:t>acciedents</a:t>
            </a:r>
            <a:r>
              <a:rPr lang="en-US" baseline="0" dirty="0" smtClean="0"/>
              <a:t>) based on the scenario.</a:t>
            </a:r>
          </a:p>
          <a:p>
            <a:endParaRPr lang="en-US" baseline="0" dirty="0" smtClean="0"/>
          </a:p>
          <a:p>
            <a:r>
              <a:rPr lang="en-US" baseline="0" dirty="0" smtClean="0"/>
              <a:t>The results presented here are from the 2012 Vision California work conducted by </a:t>
            </a:r>
            <a:r>
              <a:rPr lang="en-US" baseline="0" dirty="0" err="1" smtClean="0"/>
              <a:t>Calthorpe</a:t>
            </a:r>
            <a:r>
              <a:rPr lang="en-US" baseline="0" dirty="0" smtClean="0"/>
              <a:t> Associates and cover the Sacramento region.</a:t>
            </a:r>
            <a:endParaRPr lang="en-US" dirty="0"/>
          </a:p>
        </p:txBody>
      </p:sp>
    </p:spTree>
    <p:extLst>
      <p:ext uri="{BB962C8B-B14F-4D97-AF65-F5344CB8AC3E}">
        <p14:creationId xmlns:p14="http://schemas.microsoft.com/office/powerpoint/2010/main" val="278488100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Slide Goal: Concluding</a:t>
            </a:r>
          </a:p>
          <a:p>
            <a:endParaRPr lang="en-US" dirty="0" smtClean="0"/>
          </a:p>
          <a:p>
            <a:r>
              <a:rPr lang="en-US" dirty="0" smtClean="0"/>
              <a:t>Discussion</a:t>
            </a:r>
            <a:r>
              <a:rPr lang="en-US" baseline="0" dirty="0" smtClean="0"/>
              <a:t> Items:</a:t>
            </a:r>
          </a:p>
          <a:p>
            <a:pPr marL="228600" indent="-228600">
              <a:buAutoNum type="arabicPeriod"/>
            </a:pPr>
            <a:r>
              <a:rPr lang="en-US" baseline="0" dirty="0" smtClean="0"/>
              <a:t>Remember that scenario planning does not make decisions, it supports the exploration of scenarios and the identification of the effects (performance measures) that are likely if a scenario were to become reality.</a:t>
            </a:r>
          </a:p>
          <a:p>
            <a:pPr marL="228600" indent="-228600">
              <a:buAutoNum type="arabicPeriod"/>
            </a:pPr>
            <a:r>
              <a:rPr lang="en-US" baseline="0" dirty="0" smtClean="0"/>
              <a:t>The analytical modules provide a standardized way to compare scenarios by performance measure.</a:t>
            </a:r>
          </a:p>
          <a:p>
            <a:pPr marL="228600" indent="-228600">
              <a:buAutoNum type="arabicPeriod"/>
            </a:pPr>
            <a:r>
              <a:rPr lang="en-US" baseline="0" dirty="0" smtClean="0"/>
              <a:t>Based on the suite of performance measures decision makers can select a scenario as preferred vision for the future and develop strategies and plans to achieve it.</a:t>
            </a:r>
          </a:p>
          <a:p>
            <a:endParaRPr lang="en-US" dirty="0"/>
          </a:p>
        </p:txBody>
      </p:sp>
      <p:sp>
        <p:nvSpPr>
          <p:cNvPr id="4" name="Slide Number Placeholder 3"/>
          <p:cNvSpPr>
            <a:spLocks noGrp="1"/>
          </p:cNvSpPr>
          <p:nvPr>
            <p:ph type="sldNum" sz="quarter" idx="10"/>
          </p:nvPr>
        </p:nvSpPr>
        <p:spPr/>
        <p:txBody>
          <a:bodyPr/>
          <a:lstStyle/>
          <a:p>
            <a:fld id="{E24001A3-F338-4CD4-AC5B-2723AD19D1A5}" type="slidenum">
              <a:rPr lang="en-US" smtClean="0"/>
              <a:t>36</a:t>
            </a:fld>
            <a:endParaRPr lang="en-US"/>
          </a:p>
        </p:txBody>
      </p:sp>
    </p:spTree>
    <p:extLst>
      <p:ext uri="{BB962C8B-B14F-4D97-AF65-F5344CB8AC3E}">
        <p14:creationId xmlns:p14="http://schemas.microsoft.com/office/powerpoint/2010/main" val="207161530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4001A3-F338-4CD4-AC5B-2723AD19D1A5}" type="slidenum">
              <a:rPr lang="en-US" smtClean="0"/>
              <a:t>38</a:t>
            </a:fld>
            <a:endParaRPr lang="en-US"/>
          </a:p>
        </p:txBody>
      </p:sp>
    </p:spTree>
    <p:extLst>
      <p:ext uri="{BB962C8B-B14F-4D97-AF65-F5344CB8AC3E}">
        <p14:creationId xmlns:p14="http://schemas.microsoft.com/office/powerpoint/2010/main" val="35909785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24001A3-F338-4CD4-AC5B-2723AD19D1A5}" type="slidenum">
              <a:rPr lang="en-US" smtClean="0"/>
              <a:t>4</a:t>
            </a:fld>
            <a:endParaRPr lang="en-US"/>
          </a:p>
        </p:txBody>
      </p:sp>
    </p:spTree>
    <p:extLst>
      <p:ext uri="{BB962C8B-B14F-4D97-AF65-F5344CB8AC3E}">
        <p14:creationId xmlns:p14="http://schemas.microsoft.com/office/powerpoint/2010/main" val="22004480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Goal</a:t>
            </a:r>
            <a:r>
              <a:rPr lang="en-US" baseline="0" dirty="0" smtClean="0"/>
              <a:t> of slide: To outline some well known cases of scenario planning.</a:t>
            </a:r>
          </a:p>
          <a:p>
            <a:endParaRPr lang="en-US" baseline="0" dirty="0" smtClean="0"/>
          </a:p>
          <a:p>
            <a:r>
              <a:rPr lang="en-US" baseline="0" dirty="0" smtClean="0"/>
              <a:t>Discussion items:</a:t>
            </a:r>
          </a:p>
          <a:p>
            <a:pPr marL="228600" indent="-228600">
              <a:buAutoNum type="arabicPeriod"/>
            </a:pPr>
            <a:r>
              <a:rPr lang="en-US" baseline="0" dirty="0" smtClean="0"/>
              <a:t>Scenario planning has a long history originating from military practices in the Roman Empire and China</a:t>
            </a:r>
          </a:p>
          <a:p>
            <a:pPr marL="228600" indent="-228600">
              <a:buAutoNum type="arabicPeriod"/>
            </a:pPr>
            <a:r>
              <a:rPr lang="en-US" baseline="0" dirty="0" smtClean="0"/>
              <a:t>More recently, the RAND Corporation made notable use of it in outlining possible US responses to nuclear threats</a:t>
            </a:r>
          </a:p>
          <a:p>
            <a:pPr marL="228600" indent="-228600">
              <a:buAutoNum type="arabicPeriod"/>
            </a:pPr>
            <a:r>
              <a:rPr lang="en-US" baseline="0" dirty="0" smtClean="0"/>
              <a:t>Also, Royal Dutch/Shell’s prior scenario planning exercises led to them diversifying their sourcing and allowed them to better endure the OPEC oil embargo in the 1970s</a:t>
            </a:r>
          </a:p>
          <a:p>
            <a:pPr marL="228600" indent="-228600">
              <a:buAutoNum type="arabicPeriod"/>
            </a:pPr>
            <a:r>
              <a:rPr lang="en-US" baseline="0" dirty="0" smtClean="0"/>
              <a:t>The current and evolving practice is an outgrowth of the types of alternatives analysis used in complying with NEPA and Federal transportation planning requirements. However, until recently most scenario planning consisted of a “build or no-build” suite of policies. </a:t>
            </a:r>
          </a:p>
          <a:p>
            <a:pPr marL="228600" indent="-228600">
              <a:buAutoNum type="arabicPeriod"/>
            </a:pPr>
            <a:r>
              <a:rPr lang="en-US" baseline="0" dirty="0" smtClean="0"/>
              <a:t>The </a:t>
            </a:r>
            <a:r>
              <a:rPr lang="en-US" baseline="0" dirty="0" err="1" smtClean="0"/>
              <a:t>EnvisionUtah</a:t>
            </a:r>
            <a:r>
              <a:rPr lang="en-US" baseline="0" dirty="0" smtClean="0"/>
              <a:t> and subsequent projects modeled off of it such as the SACOG Blueprint have expanded on the concept of utilizing a larger variety of scenario options.</a:t>
            </a:r>
          </a:p>
          <a:p>
            <a:pPr marL="228600" indent="-228600">
              <a:buAutoNum type="arabicPeriod"/>
            </a:pPr>
            <a:endParaRPr lang="en-US" dirty="0" smtClean="0"/>
          </a:p>
          <a:p>
            <a:endParaRPr lang="en-US" dirty="0" smtClean="0"/>
          </a:p>
          <a:p>
            <a:r>
              <a:rPr lang="en-US" dirty="0" smtClean="0"/>
              <a:t>Examples: </a:t>
            </a:r>
          </a:p>
          <a:p>
            <a:endParaRPr lang="en-US" dirty="0" smtClean="0"/>
          </a:p>
          <a:p>
            <a:r>
              <a:rPr lang="en-US" dirty="0" smtClean="0"/>
              <a:t>“The modern use of scenario planning in land use-transportation planning contexts arose from a combination of business and military strategic planning processes and a tradition of transportation alternatives analysis.”(Bartholomew, 2006)</a:t>
            </a:r>
          </a:p>
          <a:p>
            <a:endParaRPr lang="en-US" dirty="0" smtClean="0"/>
          </a:p>
          <a:p>
            <a:r>
              <a:rPr lang="en-US" dirty="0" smtClean="0"/>
              <a:t>Chinese and Roman military history (</a:t>
            </a:r>
            <a:r>
              <a:rPr lang="en-US" i="1" dirty="0" smtClean="0"/>
              <a:t>The Art of War</a:t>
            </a:r>
            <a:r>
              <a:rPr lang="en-US" dirty="0" smtClean="0"/>
              <a:t>, Sun Tzu)</a:t>
            </a:r>
          </a:p>
          <a:p>
            <a:endParaRPr lang="en-US" dirty="0" smtClean="0"/>
          </a:p>
          <a:p>
            <a:r>
              <a:rPr lang="en-US" dirty="0" smtClean="0"/>
              <a:t>RAND Corporation (1950s), nuclear threat response scenarios</a:t>
            </a:r>
          </a:p>
          <a:p>
            <a:endParaRPr lang="en-US" dirty="0" smtClean="0"/>
          </a:p>
          <a:p>
            <a:r>
              <a:rPr lang="en-US" dirty="0" smtClean="0"/>
              <a:t>Anticipation of future market conditions and reduce risk (Royal Dutch/Shell)</a:t>
            </a:r>
          </a:p>
          <a:p>
            <a:endParaRPr lang="en-US" dirty="0"/>
          </a:p>
        </p:txBody>
      </p:sp>
      <p:sp>
        <p:nvSpPr>
          <p:cNvPr id="4" name="Slide Number Placeholder 3"/>
          <p:cNvSpPr>
            <a:spLocks noGrp="1"/>
          </p:cNvSpPr>
          <p:nvPr>
            <p:ph type="sldNum" sz="quarter" idx="10"/>
          </p:nvPr>
        </p:nvSpPr>
        <p:spPr/>
        <p:txBody>
          <a:bodyPr/>
          <a:lstStyle/>
          <a:p>
            <a:fld id="{92E9B477-3E89-4211-9623-A55AA2F21C75}" type="slidenum">
              <a:rPr lang="en-US" smtClean="0"/>
              <a:t>5</a:t>
            </a:fld>
            <a:endParaRPr lang="en-US"/>
          </a:p>
        </p:txBody>
      </p:sp>
    </p:spTree>
    <p:extLst>
      <p:ext uri="{BB962C8B-B14F-4D97-AF65-F5344CB8AC3E}">
        <p14:creationId xmlns:p14="http://schemas.microsoft.com/office/powerpoint/2010/main" val="21297581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Goal of Slide: Define what a makes</a:t>
            </a:r>
            <a:r>
              <a:rPr lang="en-US" baseline="0" dirty="0" smtClean="0"/>
              <a:t> a scenario</a:t>
            </a:r>
          </a:p>
          <a:p>
            <a:endParaRPr lang="en-US" baseline="0" dirty="0" smtClean="0"/>
          </a:p>
          <a:p>
            <a:r>
              <a:rPr lang="en-US" dirty="0" smtClean="0"/>
              <a:t>Discussion Items:</a:t>
            </a:r>
          </a:p>
          <a:p>
            <a:pPr marL="228600" indent="-228600">
              <a:buAutoNum type="arabicPeriod"/>
            </a:pPr>
            <a:r>
              <a:rPr lang="en-US" dirty="0" smtClean="0"/>
              <a:t>Internally Consistent:</a:t>
            </a:r>
            <a:r>
              <a:rPr lang="en-US" baseline="0" dirty="0" smtClean="0"/>
              <a:t> Each component of the scenario should be coordinated to create a set of scenario ingredients that could reasonably occur together. I.e. land use and transportation components should be coordinated so that areas of focus for transit investment also have appropriate housing and employment.</a:t>
            </a:r>
          </a:p>
          <a:p>
            <a:pPr marL="228600" indent="-228600">
              <a:buAutoNum type="arabicPeriod"/>
            </a:pPr>
            <a:r>
              <a:rPr lang="en-US" baseline="0" dirty="0" smtClean="0"/>
              <a:t>Forecast: a scenario is frequently not a true forecast, which would be defined based on a continuation of current trends. Instead a scenario planning effort can and should depart from the historic trend in some of the scenarios to explore alternatives to the status quo.</a:t>
            </a:r>
            <a:endParaRPr lang="en-US" dirty="0"/>
          </a:p>
        </p:txBody>
      </p:sp>
      <p:sp>
        <p:nvSpPr>
          <p:cNvPr id="4" name="Slide Number Placeholder 3"/>
          <p:cNvSpPr>
            <a:spLocks noGrp="1"/>
          </p:cNvSpPr>
          <p:nvPr>
            <p:ph type="sldNum" sz="quarter" idx="10"/>
          </p:nvPr>
        </p:nvSpPr>
        <p:spPr/>
        <p:txBody>
          <a:bodyPr/>
          <a:lstStyle/>
          <a:p>
            <a:fld id="{92E9B477-3E89-4211-9623-A55AA2F21C75}" type="slidenum">
              <a:rPr lang="en-US" smtClean="0"/>
              <a:t>6</a:t>
            </a:fld>
            <a:endParaRPr lang="en-US"/>
          </a:p>
        </p:txBody>
      </p:sp>
    </p:spTree>
    <p:extLst>
      <p:ext uri="{BB962C8B-B14F-4D97-AF65-F5344CB8AC3E}">
        <p14:creationId xmlns:p14="http://schemas.microsoft.com/office/powerpoint/2010/main" val="1065754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Goal of Slide: Present the FHWA’s definition of scenario</a:t>
            </a:r>
            <a:r>
              <a:rPr lang="en-US" baseline="0" dirty="0" smtClean="0"/>
              <a:t> planning. </a:t>
            </a:r>
          </a:p>
          <a:p>
            <a:endParaRPr lang="en-US" baseline="0" dirty="0" smtClean="0"/>
          </a:p>
          <a:p>
            <a:r>
              <a:rPr lang="en-US" baseline="0" dirty="0" smtClean="0"/>
              <a:t>Discussion Items: </a:t>
            </a:r>
          </a:p>
          <a:p>
            <a:pPr marL="228600" indent="-228600">
              <a:buAutoNum type="arabicPeriod"/>
            </a:pPr>
            <a:r>
              <a:rPr lang="en-US" baseline="0" dirty="0" smtClean="0"/>
              <a:t>Scenario Planning should be considered a framework. There is no single set of practices that will suit every location and every purpose.</a:t>
            </a:r>
          </a:p>
          <a:p>
            <a:pPr marL="228600" indent="-228600">
              <a:buAutoNum type="arabicPeriod"/>
            </a:pPr>
            <a:r>
              <a:rPr lang="en-US" baseline="0" dirty="0" smtClean="0"/>
              <a:t>Scenario Planning is a tool for use in developing a shared vision based on an informed discussion of the alternatives, their likely effects, and costs.</a:t>
            </a:r>
          </a:p>
          <a:p>
            <a:pPr marL="228600" indent="-228600">
              <a:buAutoNum type="arabicPeriod"/>
            </a:pPr>
            <a:r>
              <a:rPr lang="en-US" baseline="0" dirty="0" smtClean="0"/>
              <a:t>Scenario Planning can be done at any scale, from global to local, though the toolset chosen may vary widely.</a:t>
            </a:r>
          </a:p>
          <a:p>
            <a:pPr marL="228600" indent="-228600">
              <a:buAutoNum type="arabicPeriod"/>
            </a:pPr>
            <a:r>
              <a:rPr lang="en-US" baseline="0" dirty="0" smtClean="0"/>
              <a:t>Scenario Planning is an inclusive process with involvement of the public, business community,  trained planners, elected officials, and other interested stakeholders.</a:t>
            </a:r>
          </a:p>
          <a:p>
            <a:pPr marL="228600" indent="-228600">
              <a:buAutoNum type="arabicPeriod"/>
            </a:pPr>
            <a:r>
              <a:rPr lang="en-US" baseline="0" dirty="0" smtClean="0"/>
              <a:t>Scenario Planning should be educational. For some people, it will be learning about the likely effects of policy choices. For others, it will teach them what the assembled stakeholders have to contribute to the discussion and what their priorities are. </a:t>
            </a:r>
            <a:endParaRPr lang="en-US" dirty="0"/>
          </a:p>
        </p:txBody>
      </p:sp>
      <p:sp>
        <p:nvSpPr>
          <p:cNvPr id="4" name="Slide Number Placeholder 3"/>
          <p:cNvSpPr>
            <a:spLocks noGrp="1"/>
          </p:cNvSpPr>
          <p:nvPr>
            <p:ph type="sldNum" sz="quarter" idx="10"/>
          </p:nvPr>
        </p:nvSpPr>
        <p:spPr/>
        <p:txBody>
          <a:bodyPr/>
          <a:lstStyle/>
          <a:p>
            <a:fld id="{92E9B477-3E89-4211-9623-A55AA2F21C75}" type="slidenum">
              <a:rPr lang="en-US" smtClean="0"/>
              <a:t>7</a:t>
            </a:fld>
            <a:endParaRPr lang="en-US"/>
          </a:p>
        </p:txBody>
      </p:sp>
    </p:spTree>
    <p:extLst>
      <p:ext uri="{BB962C8B-B14F-4D97-AF65-F5344CB8AC3E}">
        <p14:creationId xmlns:p14="http://schemas.microsoft.com/office/powerpoint/2010/main" val="29836424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Goal of Slide: Show a generic work</a:t>
            </a:r>
            <a:r>
              <a:rPr lang="en-US" baseline="0" dirty="0" smtClean="0"/>
              <a:t> flow for a scenario planning effort</a:t>
            </a:r>
          </a:p>
          <a:p>
            <a:endParaRPr lang="en-US" baseline="0" dirty="0" smtClean="0"/>
          </a:p>
          <a:p>
            <a:r>
              <a:rPr lang="en-US" baseline="0" dirty="0" smtClean="0"/>
              <a:t>Discussion Items:</a:t>
            </a:r>
          </a:p>
          <a:p>
            <a:pPr marL="228600" indent="-228600">
              <a:buAutoNum type="arabicPeriod"/>
            </a:pPr>
            <a:r>
              <a:rPr lang="en-US" baseline="0" dirty="0" smtClean="0"/>
              <a:t>Defining the scope of the project</a:t>
            </a:r>
          </a:p>
          <a:p>
            <a:pPr marL="228600" indent="-228600">
              <a:buAutoNum type="arabicPeriod"/>
            </a:pPr>
            <a:r>
              <a:rPr lang="en-US" dirty="0" smtClean="0"/>
              <a:t>Identify current conditions and trends including data assembly</a:t>
            </a:r>
          </a:p>
          <a:p>
            <a:pPr marL="228600" indent="-228600">
              <a:buAutoNum type="arabicPeriod"/>
            </a:pPr>
            <a:r>
              <a:rPr lang="en-US" dirty="0" smtClean="0"/>
              <a:t>Establish</a:t>
            </a:r>
            <a:r>
              <a:rPr lang="en-US" baseline="0" dirty="0" smtClean="0"/>
              <a:t> goals for the future</a:t>
            </a:r>
          </a:p>
          <a:p>
            <a:pPr marL="228600" indent="-228600">
              <a:buAutoNum type="arabicPeriod"/>
            </a:pPr>
            <a:r>
              <a:rPr lang="en-US" baseline="0" dirty="0" smtClean="0"/>
              <a:t>Develop scenarios</a:t>
            </a:r>
          </a:p>
          <a:p>
            <a:pPr marL="228600" indent="-228600">
              <a:buAutoNum type="arabicPeriod"/>
            </a:pPr>
            <a:r>
              <a:rPr lang="en-US" baseline="0" dirty="0" smtClean="0"/>
              <a:t>Evaluate scenarios</a:t>
            </a:r>
          </a:p>
          <a:p>
            <a:pPr marL="228600" indent="-228600">
              <a:buAutoNum type="arabicPeriod"/>
            </a:pPr>
            <a:r>
              <a:rPr lang="en-US" baseline="0" dirty="0" smtClean="0"/>
              <a:t>Craft a vision including strategic actions and performance measure to guide implementation.</a:t>
            </a:r>
            <a:endParaRPr lang="en-US" dirty="0" smtClean="0"/>
          </a:p>
          <a:p>
            <a:endParaRPr lang="en-US" dirty="0"/>
          </a:p>
        </p:txBody>
      </p:sp>
      <p:sp>
        <p:nvSpPr>
          <p:cNvPr id="4" name="Slide Number Placeholder 3"/>
          <p:cNvSpPr>
            <a:spLocks noGrp="1"/>
          </p:cNvSpPr>
          <p:nvPr>
            <p:ph type="sldNum" sz="quarter" idx="10"/>
          </p:nvPr>
        </p:nvSpPr>
        <p:spPr/>
        <p:txBody>
          <a:bodyPr/>
          <a:lstStyle/>
          <a:p>
            <a:fld id="{92E9B477-3E89-4211-9623-A55AA2F21C75}" type="slidenum">
              <a:rPr lang="en-US" smtClean="0"/>
              <a:t>8</a:t>
            </a:fld>
            <a:endParaRPr lang="en-US"/>
          </a:p>
        </p:txBody>
      </p:sp>
    </p:spTree>
    <p:extLst>
      <p:ext uri="{BB962C8B-B14F-4D97-AF65-F5344CB8AC3E}">
        <p14:creationId xmlns:p14="http://schemas.microsoft.com/office/powerpoint/2010/main" val="28120343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Goal of</a:t>
            </a:r>
            <a:r>
              <a:rPr lang="en-US" baseline="0" dirty="0" smtClean="0"/>
              <a:t> Slide: Summarize Scenario Planning</a:t>
            </a:r>
          </a:p>
          <a:p>
            <a:endParaRPr lang="en-US" baseline="0" dirty="0" smtClean="0"/>
          </a:p>
          <a:p>
            <a:r>
              <a:rPr lang="en-US" baseline="0" dirty="0" smtClean="0"/>
              <a:t>Discussion Items:</a:t>
            </a:r>
          </a:p>
          <a:p>
            <a:pPr marL="228600" indent="-228600">
              <a:buAutoNum type="arabicPeriod"/>
            </a:pPr>
            <a:r>
              <a:rPr lang="en-US" baseline="0" dirty="0" smtClean="0"/>
              <a:t>Comparison of outcomes between multiple scenarios likely with complex interactions between factors.</a:t>
            </a:r>
          </a:p>
          <a:p>
            <a:pPr marL="228600" indent="-228600">
              <a:buAutoNum type="arabicPeriod"/>
            </a:pPr>
            <a:r>
              <a:rPr lang="en-US" baseline="0" dirty="0" smtClean="0"/>
              <a:t>More Specifically, analysis of transportation effects, both transportation system and travel behavior</a:t>
            </a:r>
          </a:p>
          <a:p>
            <a:pPr marL="228600" indent="-228600">
              <a:buAutoNum type="arabicPeriod"/>
            </a:pPr>
            <a:r>
              <a:rPr lang="en-US" baseline="0" dirty="0" smtClean="0"/>
              <a:t>Identifying strategies that lead towards achieving elements of the desired future.</a:t>
            </a:r>
          </a:p>
          <a:p>
            <a:pPr marL="228600" indent="-228600">
              <a:buAutoNum type="arabicPeriod"/>
            </a:pPr>
            <a:r>
              <a:rPr lang="en-US" baseline="0" dirty="0" smtClean="0"/>
              <a:t>Active public and stakeholder involvement.</a:t>
            </a:r>
            <a:endParaRPr lang="en-US" dirty="0"/>
          </a:p>
        </p:txBody>
      </p:sp>
      <p:sp>
        <p:nvSpPr>
          <p:cNvPr id="4" name="Slide Number Placeholder 3"/>
          <p:cNvSpPr>
            <a:spLocks noGrp="1"/>
          </p:cNvSpPr>
          <p:nvPr>
            <p:ph type="sldNum" sz="quarter" idx="10"/>
          </p:nvPr>
        </p:nvSpPr>
        <p:spPr/>
        <p:txBody>
          <a:bodyPr/>
          <a:lstStyle/>
          <a:p>
            <a:fld id="{92E9B477-3E89-4211-9623-A55AA2F21C75}" type="slidenum">
              <a:rPr lang="en-US" smtClean="0"/>
              <a:t>9</a:t>
            </a:fld>
            <a:endParaRPr lang="en-US"/>
          </a:p>
        </p:txBody>
      </p:sp>
    </p:spTree>
    <p:extLst>
      <p:ext uri="{BB962C8B-B14F-4D97-AF65-F5344CB8AC3E}">
        <p14:creationId xmlns:p14="http://schemas.microsoft.com/office/powerpoint/2010/main" val="7764420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3/18/2015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3/18/2015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3/18/2015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3/18/2015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3/18/2015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3/18/2015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3/18/2015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3/18/2015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3/18/2015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3/18/2015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3/18/2015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3/18/2015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gif"/><Relationship Id="rId7"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gif"/><Relationship Id="rId9" Type="http://schemas.openxmlformats.org/officeDocument/2006/relationships/image" Target="../media/image1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8" Type="http://schemas.openxmlformats.org/officeDocument/2006/relationships/slideLayout" Target="../slideLayouts/slideLayout2.xml"/><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image" Target="../media/image28.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image" Target="../media/image27.png"/><Relationship Id="rId5" Type="http://schemas.openxmlformats.org/officeDocument/2006/relationships/tags" Target="../tags/tag5.xml"/><Relationship Id="rId10" Type="http://schemas.openxmlformats.org/officeDocument/2006/relationships/image" Target="../media/image26.jpeg"/><Relationship Id="rId4" Type="http://schemas.openxmlformats.org/officeDocument/2006/relationships/tags" Target="../tags/tag4.xml"/><Relationship Id="rId9" Type="http://schemas.openxmlformats.org/officeDocument/2006/relationships/notesSlide" Target="../notesSlides/notesSlide32.xml"/></Relationships>
</file>

<file path=ppt/slides/_rels/slide3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9.xml"/><Relationship Id="rId1" Type="http://schemas.openxmlformats.org/officeDocument/2006/relationships/tags" Target="../tags/tag8.xml"/><Relationship Id="rId5" Type="http://schemas.openxmlformats.org/officeDocument/2006/relationships/image" Target="../media/image30.png"/><Relationship Id="rId4" Type="http://schemas.openxmlformats.org/officeDocument/2006/relationships/notesSlide" Target="../notesSlides/notesSlide3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UrbanFootprint</a:t>
            </a:r>
            <a:endParaRPr lang="en-US" dirty="0"/>
          </a:p>
        </p:txBody>
      </p:sp>
      <p:sp>
        <p:nvSpPr>
          <p:cNvPr id="3" name="Subtitle 2"/>
          <p:cNvSpPr>
            <a:spLocks noGrp="1"/>
          </p:cNvSpPr>
          <p:nvPr>
            <p:ph type="subTitle" idx="1"/>
          </p:nvPr>
        </p:nvSpPr>
        <p:spPr/>
        <p:txBody>
          <a:bodyPr/>
          <a:lstStyle/>
          <a:p>
            <a:r>
              <a:rPr lang="en-US" dirty="0" smtClean="0"/>
              <a:t>Module 1: Introduction</a:t>
            </a:r>
            <a:endParaRPr lang="en-US" dirty="0"/>
          </a:p>
        </p:txBody>
      </p:sp>
      <p:sp>
        <p:nvSpPr>
          <p:cNvPr id="4" name="TextBox 3"/>
          <p:cNvSpPr txBox="1"/>
          <p:nvPr/>
        </p:nvSpPr>
        <p:spPr>
          <a:xfrm>
            <a:off x="76200" y="5181600"/>
            <a:ext cx="8839200" cy="1477328"/>
          </a:xfrm>
          <a:prstGeom prst="rect">
            <a:avLst/>
          </a:prstGeom>
          <a:noFill/>
        </p:spPr>
        <p:txBody>
          <a:bodyPr wrap="square" rtlCol="0">
            <a:spAutoFit/>
          </a:bodyPr>
          <a:lstStyle/>
          <a:p>
            <a:r>
              <a:rPr lang="en-US" dirty="0"/>
              <a:t>Materials prepared with funding support from the California Governor’s Office of Planning and Research, and the California Strategic Growth Council, and are copyright 2015 by the California Strategic Growth Council</a:t>
            </a:r>
          </a:p>
          <a:p>
            <a:r>
              <a:rPr lang="en-US" dirty="0"/>
              <a:t>This Material is Licensed as:  Creative Commons Attribution-</a:t>
            </a:r>
            <a:r>
              <a:rPr lang="en-US" dirty="0" err="1"/>
              <a:t>ShareAlike</a:t>
            </a:r>
            <a:r>
              <a:rPr lang="en-US" dirty="0"/>
              <a:t> 4.0.</a:t>
            </a:r>
          </a:p>
          <a:p>
            <a:r>
              <a:rPr lang="en-US" dirty="0"/>
              <a:t>UrbanFootprint has been developed by and is copyrighted by Calthorpe Analytics</a:t>
            </a:r>
          </a:p>
        </p:txBody>
      </p:sp>
    </p:spTree>
    <p:extLst>
      <p:ext uri="{BB962C8B-B14F-4D97-AF65-F5344CB8AC3E}">
        <p14:creationId xmlns:p14="http://schemas.microsoft.com/office/powerpoint/2010/main" val="216503533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Why develop </a:t>
            </a:r>
            <a:r>
              <a:rPr lang="en-US" dirty="0" err="1" smtClean="0"/>
              <a:t>secnarios</a:t>
            </a:r>
            <a:r>
              <a:rPr lang="en-US" dirty="0" smtClean="0"/>
              <a:t>?</a:t>
            </a:r>
            <a:endParaRPr lang="en-US" dirty="0"/>
          </a:p>
        </p:txBody>
      </p:sp>
      <p:sp>
        <p:nvSpPr>
          <p:cNvPr id="5" name="Text Placeholder 4"/>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078722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8"/>
          <p:cNvSpPr/>
          <p:nvPr/>
        </p:nvSpPr>
        <p:spPr>
          <a:xfrm>
            <a:off x="1284514" y="1981200"/>
            <a:ext cx="5105400" cy="4762500"/>
          </a:xfrm>
          <a:prstGeom prst="ellipse">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US" dirty="0" smtClean="0"/>
              <a:t>Explore the Range of Possibilities</a:t>
            </a:r>
            <a:endParaRPr lang="en-US" dirty="0"/>
          </a:p>
        </p:txBody>
      </p:sp>
      <p:sp>
        <p:nvSpPr>
          <p:cNvPr id="4" name="Oval 3"/>
          <p:cNvSpPr/>
          <p:nvPr/>
        </p:nvSpPr>
        <p:spPr>
          <a:xfrm>
            <a:off x="522514" y="4953000"/>
            <a:ext cx="1524000" cy="16002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4800" dirty="0"/>
              <a:t>B</a:t>
            </a:r>
          </a:p>
        </p:txBody>
      </p:sp>
      <p:sp>
        <p:nvSpPr>
          <p:cNvPr id="5" name="Oval 4"/>
          <p:cNvSpPr/>
          <p:nvPr/>
        </p:nvSpPr>
        <p:spPr>
          <a:xfrm>
            <a:off x="1676400" y="1714500"/>
            <a:ext cx="1524000" cy="1600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smtClean="0"/>
              <a:t>A</a:t>
            </a:r>
            <a:endParaRPr lang="en-US" sz="4800" dirty="0"/>
          </a:p>
        </p:txBody>
      </p:sp>
      <p:sp>
        <p:nvSpPr>
          <p:cNvPr id="6" name="Oval 5"/>
          <p:cNvSpPr/>
          <p:nvPr/>
        </p:nvSpPr>
        <p:spPr>
          <a:xfrm>
            <a:off x="3429000" y="3886200"/>
            <a:ext cx="1524000" cy="16002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4800" dirty="0"/>
              <a:t>D</a:t>
            </a:r>
          </a:p>
        </p:txBody>
      </p:sp>
      <p:sp>
        <p:nvSpPr>
          <p:cNvPr id="7" name="Oval 6"/>
          <p:cNvSpPr/>
          <p:nvPr/>
        </p:nvSpPr>
        <p:spPr>
          <a:xfrm>
            <a:off x="6324600" y="1295400"/>
            <a:ext cx="1524000" cy="160020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4800" dirty="0"/>
              <a:t>C</a:t>
            </a:r>
          </a:p>
        </p:txBody>
      </p:sp>
      <p:sp>
        <p:nvSpPr>
          <p:cNvPr id="8" name="Oval 7"/>
          <p:cNvSpPr/>
          <p:nvPr/>
        </p:nvSpPr>
        <p:spPr>
          <a:xfrm>
            <a:off x="5519057" y="4697186"/>
            <a:ext cx="1524000" cy="1600200"/>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dirty="0" smtClean="0"/>
              <a:t>E</a:t>
            </a:r>
            <a:endParaRPr lang="en-US" sz="4800" dirty="0"/>
          </a:p>
        </p:txBody>
      </p:sp>
      <p:sp>
        <p:nvSpPr>
          <p:cNvPr id="10" name="TextBox 9"/>
          <p:cNvSpPr txBox="1"/>
          <p:nvPr/>
        </p:nvSpPr>
        <p:spPr>
          <a:xfrm>
            <a:off x="3195225" y="3314700"/>
            <a:ext cx="2317301" cy="461665"/>
          </a:xfrm>
          <a:prstGeom prst="rect">
            <a:avLst/>
          </a:prstGeom>
          <a:noFill/>
        </p:spPr>
        <p:txBody>
          <a:bodyPr wrap="none" rtlCol="0">
            <a:spAutoFit/>
          </a:bodyPr>
          <a:lstStyle/>
          <a:p>
            <a:r>
              <a:rPr lang="en-US" sz="2400" dirty="0" smtClean="0"/>
              <a:t>Expected range…</a:t>
            </a:r>
            <a:endParaRPr lang="en-US" sz="2400" dirty="0"/>
          </a:p>
        </p:txBody>
      </p:sp>
    </p:spTree>
    <p:extLst>
      <p:ext uri="{BB962C8B-B14F-4D97-AF65-F5344CB8AC3E}">
        <p14:creationId xmlns:p14="http://schemas.microsoft.com/office/powerpoint/2010/main" val="4582590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Analyze Alternatives</a:t>
            </a:r>
            <a:endParaRPr lang="en-US" dirty="0"/>
          </a:p>
        </p:txBody>
      </p:sp>
      <p:sp>
        <p:nvSpPr>
          <p:cNvPr id="4" name="Oval 3"/>
          <p:cNvSpPr/>
          <p:nvPr/>
        </p:nvSpPr>
        <p:spPr>
          <a:xfrm>
            <a:off x="2936966" y="2745377"/>
            <a:ext cx="1524000" cy="1600200"/>
          </a:xfrm>
          <a:prstGeom prst="ellipse">
            <a:avLst/>
          </a:prstGeom>
          <a:solidFill>
            <a:schemeClr val="tx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smtClean="0"/>
              <a:t>A1</a:t>
            </a:r>
            <a:endParaRPr lang="en-US" sz="4800" dirty="0"/>
          </a:p>
        </p:txBody>
      </p:sp>
      <p:sp>
        <p:nvSpPr>
          <p:cNvPr id="5" name="Oval 4"/>
          <p:cNvSpPr/>
          <p:nvPr/>
        </p:nvSpPr>
        <p:spPr>
          <a:xfrm>
            <a:off x="5105400" y="2745377"/>
            <a:ext cx="1524000" cy="1600200"/>
          </a:xfrm>
          <a:prstGeom prst="ellipse">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smtClean="0"/>
              <a:t>B1</a:t>
            </a:r>
            <a:endParaRPr lang="en-US" sz="4800" dirty="0"/>
          </a:p>
        </p:txBody>
      </p:sp>
      <p:sp>
        <p:nvSpPr>
          <p:cNvPr id="6" name="Oval 5"/>
          <p:cNvSpPr/>
          <p:nvPr/>
        </p:nvSpPr>
        <p:spPr>
          <a:xfrm>
            <a:off x="7143206" y="2745377"/>
            <a:ext cx="1524000" cy="1600200"/>
          </a:xfrm>
          <a:prstGeom prst="ellipse">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smtClean="0"/>
              <a:t>C1</a:t>
            </a:r>
            <a:endParaRPr lang="en-US" sz="4800" dirty="0"/>
          </a:p>
        </p:txBody>
      </p:sp>
      <p:sp>
        <p:nvSpPr>
          <p:cNvPr id="7" name="Oval 6"/>
          <p:cNvSpPr/>
          <p:nvPr/>
        </p:nvSpPr>
        <p:spPr>
          <a:xfrm>
            <a:off x="2936966" y="4757057"/>
            <a:ext cx="1524000" cy="1600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smtClean="0"/>
              <a:t>A2</a:t>
            </a:r>
            <a:endParaRPr lang="en-US" sz="4800" dirty="0"/>
          </a:p>
        </p:txBody>
      </p:sp>
      <p:sp>
        <p:nvSpPr>
          <p:cNvPr id="8" name="Oval 7"/>
          <p:cNvSpPr/>
          <p:nvPr/>
        </p:nvSpPr>
        <p:spPr>
          <a:xfrm>
            <a:off x="5105400" y="4752703"/>
            <a:ext cx="1524000" cy="16002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4800" dirty="0" smtClean="0"/>
              <a:t>B2</a:t>
            </a:r>
            <a:endParaRPr lang="en-US" sz="4800" dirty="0"/>
          </a:p>
        </p:txBody>
      </p:sp>
      <p:sp>
        <p:nvSpPr>
          <p:cNvPr id="9" name="Oval 8"/>
          <p:cNvSpPr/>
          <p:nvPr/>
        </p:nvSpPr>
        <p:spPr>
          <a:xfrm>
            <a:off x="7143206" y="4750526"/>
            <a:ext cx="1524000" cy="16002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4800" dirty="0" smtClean="0"/>
              <a:t>C2</a:t>
            </a:r>
            <a:endParaRPr lang="en-US" sz="4800" dirty="0"/>
          </a:p>
        </p:txBody>
      </p:sp>
      <p:sp>
        <p:nvSpPr>
          <p:cNvPr id="10" name="TextBox 9"/>
          <p:cNvSpPr txBox="1"/>
          <p:nvPr/>
        </p:nvSpPr>
        <p:spPr>
          <a:xfrm>
            <a:off x="4354" y="3129978"/>
            <a:ext cx="2321469" cy="830997"/>
          </a:xfrm>
          <a:prstGeom prst="rect">
            <a:avLst/>
          </a:prstGeom>
          <a:noFill/>
        </p:spPr>
        <p:txBody>
          <a:bodyPr wrap="none" rtlCol="0">
            <a:spAutoFit/>
          </a:bodyPr>
          <a:lstStyle/>
          <a:p>
            <a:r>
              <a:rPr lang="en-US" sz="4800" dirty="0" smtClean="0"/>
              <a:t>Choice 1</a:t>
            </a:r>
            <a:endParaRPr lang="en-US" sz="4800" dirty="0"/>
          </a:p>
        </p:txBody>
      </p:sp>
      <p:sp>
        <p:nvSpPr>
          <p:cNvPr id="11" name="TextBox 10"/>
          <p:cNvSpPr txBox="1"/>
          <p:nvPr/>
        </p:nvSpPr>
        <p:spPr>
          <a:xfrm>
            <a:off x="0" y="5131525"/>
            <a:ext cx="2321469" cy="830997"/>
          </a:xfrm>
          <a:prstGeom prst="rect">
            <a:avLst/>
          </a:prstGeom>
          <a:noFill/>
        </p:spPr>
        <p:txBody>
          <a:bodyPr wrap="none" rtlCol="0">
            <a:spAutoFit/>
          </a:bodyPr>
          <a:lstStyle/>
          <a:p>
            <a:r>
              <a:rPr lang="en-US" sz="4800" dirty="0" smtClean="0"/>
              <a:t>Choice 2</a:t>
            </a:r>
            <a:endParaRPr lang="en-US" sz="4800" dirty="0"/>
          </a:p>
        </p:txBody>
      </p:sp>
      <p:sp>
        <p:nvSpPr>
          <p:cNvPr id="12" name="TextBox 11"/>
          <p:cNvSpPr txBox="1"/>
          <p:nvPr/>
        </p:nvSpPr>
        <p:spPr>
          <a:xfrm>
            <a:off x="2835332" y="1630842"/>
            <a:ext cx="1727268" cy="830997"/>
          </a:xfrm>
          <a:prstGeom prst="rect">
            <a:avLst/>
          </a:prstGeom>
          <a:noFill/>
        </p:spPr>
        <p:txBody>
          <a:bodyPr wrap="none" rtlCol="0">
            <a:spAutoFit/>
          </a:bodyPr>
          <a:lstStyle/>
          <a:p>
            <a:r>
              <a:rPr lang="en-US" sz="4800" dirty="0" smtClean="0"/>
              <a:t>Opt. 1</a:t>
            </a:r>
            <a:endParaRPr lang="en-US" sz="4800" dirty="0"/>
          </a:p>
        </p:txBody>
      </p:sp>
      <p:sp>
        <p:nvSpPr>
          <p:cNvPr id="13" name="TextBox 12"/>
          <p:cNvSpPr txBox="1"/>
          <p:nvPr/>
        </p:nvSpPr>
        <p:spPr>
          <a:xfrm>
            <a:off x="4902132" y="1630842"/>
            <a:ext cx="1727268" cy="830997"/>
          </a:xfrm>
          <a:prstGeom prst="rect">
            <a:avLst/>
          </a:prstGeom>
          <a:noFill/>
        </p:spPr>
        <p:txBody>
          <a:bodyPr wrap="none" rtlCol="0">
            <a:spAutoFit/>
          </a:bodyPr>
          <a:lstStyle/>
          <a:p>
            <a:r>
              <a:rPr lang="en-US" sz="4800" dirty="0" smtClean="0"/>
              <a:t>Opt. 2</a:t>
            </a:r>
            <a:endParaRPr lang="en-US" sz="4800" dirty="0"/>
          </a:p>
        </p:txBody>
      </p:sp>
      <p:sp>
        <p:nvSpPr>
          <p:cNvPr id="14" name="TextBox 13"/>
          <p:cNvSpPr txBox="1"/>
          <p:nvPr/>
        </p:nvSpPr>
        <p:spPr>
          <a:xfrm>
            <a:off x="6984966" y="1630842"/>
            <a:ext cx="1727268" cy="830997"/>
          </a:xfrm>
          <a:prstGeom prst="rect">
            <a:avLst/>
          </a:prstGeom>
          <a:noFill/>
        </p:spPr>
        <p:txBody>
          <a:bodyPr wrap="none" rtlCol="0">
            <a:spAutoFit/>
          </a:bodyPr>
          <a:lstStyle/>
          <a:p>
            <a:r>
              <a:rPr lang="en-US" sz="4800" dirty="0" smtClean="0"/>
              <a:t>Opt. 3</a:t>
            </a:r>
            <a:endParaRPr lang="en-US" sz="4800" dirty="0"/>
          </a:p>
        </p:txBody>
      </p:sp>
    </p:spTree>
    <p:extLst>
      <p:ext uri="{BB962C8B-B14F-4D97-AF65-F5344CB8AC3E}">
        <p14:creationId xmlns:p14="http://schemas.microsoft.com/office/powerpoint/2010/main" val="5358082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Address Uncertainty</a:t>
            </a:r>
            <a:endParaRPr lang="en-US" dirty="0"/>
          </a:p>
        </p:txBody>
      </p:sp>
      <p:sp>
        <p:nvSpPr>
          <p:cNvPr id="4" name="Oval 3"/>
          <p:cNvSpPr/>
          <p:nvPr/>
        </p:nvSpPr>
        <p:spPr>
          <a:xfrm>
            <a:off x="1295400" y="1714500"/>
            <a:ext cx="1524000" cy="1600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smtClean="0"/>
              <a:t>A1</a:t>
            </a:r>
            <a:endParaRPr lang="en-US" sz="4800" dirty="0"/>
          </a:p>
        </p:txBody>
      </p:sp>
      <p:sp>
        <p:nvSpPr>
          <p:cNvPr id="7" name="Oval 6"/>
          <p:cNvSpPr/>
          <p:nvPr/>
        </p:nvSpPr>
        <p:spPr>
          <a:xfrm>
            <a:off x="3886200" y="1905000"/>
            <a:ext cx="4343400" cy="426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smtClean="0"/>
              <a:t>A2</a:t>
            </a:r>
            <a:endParaRPr lang="en-US" sz="4800" dirty="0"/>
          </a:p>
        </p:txBody>
      </p:sp>
    </p:spTree>
    <p:extLst>
      <p:ext uri="{BB962C8B-B14F-4D97-AF65-F5344CB8AC3E}">
        <p14:creationId xmlns:p14="http://schemas.microsoft.com/office/powerpoint/2010/main" val="33859857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Communicate with Stakeholders</a:t>
            </a:r>
            <a:endParaRPr lang="en-US" dirty="0"/>
          </a:p>
        </p:txBody>
      </p:sp>
      <p:pic>
        <p:nvPicPr>
          <p:cNvPr id="4" name="Picture 3" descr="WSACWkshp02b.tif                                               00004EBFMacintosh HD                   BBB30D2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2481" y="1371600"/>
            <a:ext cx="3867119"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WSACWkshp05.tif                                                00004EBFMacintosh HD                   BBB30D2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67281" y="1371600"/>
            <a:ext cx="3867119"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WSACWkshp06.tif                                                00004EBFMacintosh HD                   BBB30D2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2480" y="4191000"/>
            <a:ext cx="3867119"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WSACWkshp06a.tif                                               00004EBFMacintosh HD                   BBB30D2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67281" y="4191000"/>
            <a:ext cx="3867119"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443936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Build Consensus and Partnerships</a:t>
            </a:r>
            <a:endParaRPr lang="en-US" dirty="0"/>
          </a:p>
        </p:txBody>
      </p:sp>
      <p:pic>
        <p:nvPicPr>
          <p:cNvPr id="4" name="Picture 3" descr="&#10;FORUM2004.tif                                                  00031A5BG5_Macintosh                   BBA37F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828800"/>
            <a:ext cx="9145588" cy="462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448248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Inform Decision Making</a:t>
            </a:r>
            <a:endParaRPr lang="en-US" dirty="0"/>
          </a:p>
        </p:txBody>
      </p:sp>
      <p:pic>
        <p:nvPicPr>
          <p:cNvPr id="4" name="Picture 3" descr="SUMMITT.tif                                                    00031A5BG5_Macintosh                   BBA37F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8" y="1828800"/>
            <a:ext cx="9145588"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1948253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UrbanFootprint</a:t>
            </a:r>
            <a:endParaRPr lang="en-US" dirty="0"/>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185081527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What is UrbanFootprint?</a:t>
            </a:r>
            <a:endParaRPr lang="en-US" dirty="0"/>
          </a:p>
        </p:txBody>
      </p:sp>
      <p:sp>
        <p:nvSpPr>
          <p:cNvPr id="5" name="Content Placeholder 4"/>
          <p:cNvSpPr>
            <a:spLocks noGrp="1"/>
          </p:cNvSpPr>
          <p:nvPr>
            <p:ph idx="1"/>
          </p:nvPr>
        </p:nvSpPr>
        <p:spPr>
          <a:xfrm>
            <a:off x="457200" y="1600200"/>
            <a:ext cx="3886200" cy="4525963"/>
          </a:xfrm>
        </p:spPr>
        <p:txBody>
          <a:bodyPr>
            <a:normAutofit fontScale="77500" lnSpcReduction="20000"/>
          </a:bodyPr>
          <a:lstStyle/>
          <a:p>
            <a:r>
              <a:rPr lang="en-US" dirty="0" smtClean="0"/>
              <a:t>A Scenario Planning Platform</a:t>
            </a:r>
          </a:p>
          <a:p>
            <a:r>
              <a:rPr lang="en-US" dirty="0" smtClean="0"/>
              <a:t>Web Based</a:t>
            </a:r>
          </a:p>
          <a:p>
            <a:r>
              <a:rPr lang="en-US" dirty="0" smtClean="0"/>
              <a:t>Open Source</a:t>
            </a:r>
          </a:p>
          <a:p>
            <a:r>
              <a:rPr lang="en-US" dirty="0" smtClean="0"/>
              <a:t>Extendable</a:t>
            </a:r>
          </a:p>
          <a:p>
            <a:r>
              <a:rPr lang="en-US" dirty="0" smtClean="0"/>
              <a:t>Funded by:</a:t>
            </a:r>
          </a:p>
          <a:p>
            <a:pPr lvl="1"/>
            <a:r>
              <a:rPr lang="en-US" dirty="0" smtClean="0"/>
              <a:t>State of California (Ca. SGC, Ca. HSRA)</a:t>
            </a:r>
          </a:p>
          <a:p>
            <a:pPr lvl="1"/>
            <a:r>
              <a:rPr lang="en-US" dirty="0" smtClean="0"/>
              <a:t>MPOs (SACOG, SANDAG, SCAG)</a:t>
            </a:r>
          </a:p>
          <a:p>
            <a:pPr lvl="1"/>
            <a:r>
              <a:rPr lang="en-US" dirty="0" smtClean="0"/>
              <a:t>NGOs</a:t>
            </a:r>
          </a:p>
          <a:p>
            <a:pPr lvl="1"/>
            <a:r>
              <a:rPr lang="en-US" dirty="0" smtClean="0"/>
              <a:t>Other State and Federal Grants</a:t>
            </a:r>
          </a:p>
        </p:txBody>
      </p:sp>
      <p:pic>
        <p:nvPicPr>
          <p:cNvPr id="1026" name="Picture 2" descr="https://bytebucket.org/calthorpe/urbanfootprint/raw/d25ba3535e5646f0de4811c3915a438ba89bd8c6/sproutcore/apps/fp/resources/images/loading.png?token=fa833e56bbe1001b1ae8773f3cfc549e13f8c38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1752600"/>
            <a:ext cx="3962400" cy="3962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107395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Open Source</a:t>
            </a:r>
            <a:endParaRPr lang="en-US" dirty="0"/>
          </a:p>
        </p:txBody>
      </p:sp>
      <p:sp>
        <p:nvSpPr>
          <p:cNvPr id="5" name="Content Placeholder 4"/>
          <p:cNvSpPr>
            <a:spLocks noGrp="1"/>
          </p:cNvSpPr>
          <p:nvPr>
            <p:ph sz="half" idx="2"/>
          </p:nvPr>
        </p:nvSpPr>
        <p:spPr>
          <a:xfrm>
            <a:off x="4648200" y="1600200"/>
            <a:ext cx="4038600" cy="4953000"/>
          </a:xfrm>
        </p:spPr>
        <p:txBody>
          <a:bodyPr>
            <a:normAutofit lnSpcReduction="10000"/>
          </a:bodyPr>
          <a:lstStyle/>
          <a:p>
            <a:r>
              <a:rPr lang="en-US" dirty="0" smtClean="0"/>
              <a:t>GNU Public License v3</a:t>
            </a:r>
          </a:p>
          <a:p>
            <a:pPr lvl="1"/>
            <a:r>
              <a:rPr lang="en-US" dirty="0" smtClean="0"/>
              <a:t>Anyone who receives the product is entitled to the code</a:t>
            </a:r>
          </a:p>
          <a:p>
            <a:pPr lvl="1"/>
            <a:r>
              <a:rPr lang="en-US" dirty="0" smtClean="0"/>
              <a:t>Anyone with the code can inspect and modify it</a:t>
            </a:r>
          </a:p>
          <a:p>
            <a:pPr lvl="1"/>
            <a:r>
              <a:rPr lang="en-US" dirty="0" smtClean="0"/>
              <a:t>Anyone with the code can redistribute it under these same sets of rules.</a:t>
            </a:r>
          </a:p>
          <a:p>
            <a:r>
              <a:rPr lang="en-US" dirty="0" smtClean="0"/>
              <a:t>The software is “free”</a:t>
            </a:r>
          </a:p>
          <a:p>
            <a:pPr lvl="1"/>
            <a:r>
              <a:rPr lang="en-US" dirty="0" smtClean="0"/>
              <a:t>Hardware, hosting, support, and staffing not included.</a:t>
            </a:r>
          </a:p>
          <a:p>
            <a:endParaRPr lang="en-US" dirty="0"/>
          </a:p>
        </p:txBody>
      </p:sp>
      <p:sp>
        <p:nvSpPr>
          <p:cNvPr id="7" name="TextBox 6"/>
          <p:cNvSpPr txBox="1"/>
          <p:nvPr/>
        </p:nvSpPr>
        <p:spPr>
          <a:xfrm>
            <a:off x="4876800" y="6400800"/>
            <a:ext cx="3790910" cy="369332"/>
          </a:xfrm>
          <a:prstGeom prst="rect">
            <a:avLst/>
          </a:prstGeom>
          <a:noFill/>
        </p:spPr>
        <p:txBody>
          <a:bodyPr wrap="none" rtlCol="0">
            <a:spAutoFit/>
          </a:bodyPr>
          <a:lstStyle/>
          <a:p>
            <a:r>
              <a:rPr lang="en-US" dirty="0"/>
              <a:t>http://www.gnu.org/copyleft/gpl.html</a:t>
            </a:r>
          </a:p>
        </p:txBody>
      </p:sp>
      <p:pic>
        <p:nvPicPr>
          <p:cNvPr id="2050" name="Picture 2" descr="http://postgis.refractions.net/download/logo_suite/stock_elephant/stock_elephant_060.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5335" y="1969128"/>
            <a:ext cx="552450" cy="81915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Djan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09812" y="1741967"/>
            <a:ext cx="1114425" cy="39052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Redi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 y="3034302"/>
            <a:ext cx="1249547" cy="403080"/>
          </a:xfrm>
          <a:prstGeom prst="rect">
            <a:avLst/>
          </a:prstGeom>
          <a:solidFill>
            <a:schemeClr val="tx1">
              <a:lumMod val="85000"/>
              <a:lumOff val="15000"/>
            </a:schemeClr>
          </a:solidFill>
        </p:spPr>
      </p:pic>
      <p:pic>
        <p:nvPicPr>
          <p:cNvPr id="2056" name="Picture 8" descr="SproutCor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51017" y="3437382"/>
            <a:ext cx="1806222" cy="304800"/>
          </a:xfrm>
          <a:prstGeom prst="rect">
            <a:avLst/>
          </a:prstGeom>
          <a:solidFill>
            <a:schemeClr val="accent3">
              <a:lumMod val="50000"/>
            </a:schemeClr>
          </a:solidFill>
        </p:spPr>
      </p:pic>
      <p:pic>
        <p:nvPicPr>
          <p:cNvPr id="2058" name="Picture 10" descr="pytho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4910" y="4114800"/>
            <a:ext cx="1863438" cy="526903"/>
          </a:xfrm>
          <a:prstGeom prst="rect">
            <a:avLst/>
          </a:prstGeom>
          <a:solidFill>
            <a:schemeClr val="accent1">
              <a:lumMod val="75000"/>
            </a:schemeClr>
          </a:solidFill>
        </p:spPr>
      </p:pic>
      <p:sp>
        <p:nvSpPr>
          <p:cNvPr id="8" name="AutoShape 12" descr="Image result for ubuntu log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14" descr="Image result for ubuntu logo"/>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64" name="Picture 16" descr="https://design.ubuntu.com/wp-content/uploads/ubuntu-logo112.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67025" y="4378251"/>
            <a:ext cx="1290214" cy="1027870"/>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20" descr="Celery ho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55497" y="2514600"/>
            <a:ext cx="1272742" cy="457200"/>
          </a:xfrm>
          <a:prstGeom prst="rect">
            <a:avLst/>
          </a:prstGeom>
          <a:noFill/>
          <a:extLst>
            <a:ext uri="{909E8E84-426E-40DD-AFC4-6F175D3DCCD1}">
              <a14:hiddenFill xmlns:a14="http://schemas.microsoft.com/office/drawing/2010/main">
                <a:solidFill>
                  <a:srgbClr val="FFFFFF"/>
                </a:solidFill>
              </a14:hiddenFill>
            </a:ext>
          </a:extLst>
        </p:spPr>
      </p:pic>
      <p:pic>
        <p:nvPicPr>
          <p:cNvPr id="2072" name="Picture 24" descr="GDALLogoColor.sv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191868" y="5648714"/>
            <a:ext cx="758552" cy="8382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nginx"/>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90470" y="5485442"/>
            <a:ext cx="1974349" cy="4038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05467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Goals</a:t>
            </a:r>
            <a:endParaRPr lang="en-US" dirty="0"/>
          </a:p>
        </p:txBody>
      </p:sp>
      <p:sp>
        <p:nvSpPr>
          <p:cNvPr id="3" name="Content Placeholder 2"/>
          <p:cNvSpPr>
            <a:spLocks noGrp="1"/>
          </p:cNvSpPr>
          <p:nvPr>
            <p:ph idx="1"/>
          </p:nvPr>
        </p:nvSpPr>
        <p:spPr/>
        <p:txBody>
          <a:bodyPr/>
          <a:lstStyle/>
          <a:p>
            <a:r>
              <a:rPr lang="en-US" dirty="0" smtClean="0"/>
              <a:t>To better help you understand what scenario planning is, and why it is being done.</a:t>
            </a:r>
          </a:p>
          <a:p>
            <a:r>
              <a:rPr lang="en-US" dirty="0" smtClean="0"/>
              <a:t>To help you better understand what UrbanFootprint is and what role it can play in scenario planning for your organization or project.</a:t>
            </a:r>
            <a:endParaRPr lang="en-US" dirty="0"/>
          </a:p>
        </p:txBody>
      </p:sp>
    </p:spTree>
    <p:extLst>
      <p:ext uri="{BB962C8B-B14F-4D97-AF65-F5344CB8AC3E}">
        <p14:creationId xmlns:p14="http://schemas.microsoft.com/office/powerpoint/2010/main" val="33969029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smtClean="0"/>
              <a:t>A Tour of UrbanFootprint</a:t>
            </a:r>
            <a:endParaRPr lang="en-US" dirty="0"/>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15033" y="1219200"/>
            <a:ext cx="8720500" cy="5528468"/>
          </a:xfrm>
        </p:spPr>
      </p:pic>
    </p:spTree>
    <p:extLst>
      <p:ext uri="{BB962C8B-B14F-4D97-AF65-F5344CB8AC3E}">
        <p14:creationId xmlns:p14="http://schemas.microsoft.com/office/powerpoint/2010/main" val="328272860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Scenario Management</a:t>
            </a:r>
            <a:endParaRPr lang="en-US" dirty="0"/>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15033" y="1219200"/>
            <a:ext cx="8720500" cy="5528468"/>
          </a:xfrm>
        </p:spPr>
      </p:pic>
    </p:spTree>
    <p:extLst>
      <p:ext uri="{BB962C8B-B14F-4D97-AF65-F5344CB8AC3E}">
        <p14:creationId xmlns:p14="http://schemas.microsoft.com/office/powerpoint/2010/main" val="427546969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Layer Management</a:t>
            </a:r>
            <a:endParaRPr lang="en-US" dirty="0"/>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15033" y="1219200"/>
            <a:ext cx="8720500" cy="5528468"/>
          </a:xfrm>
        </p:spPr>
      </p:pic>
    </p:spTree>
    <p:extLst>
      <p:ext uri="{BB962C8B-B14F-4D97-AF65-F5344CB8AC3E}">
        <p14:creationId xmlns:p14="http://schemas.microsoft.com/office/powerpoint/2010/main" val="427546969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Charts</a:t>
            </a:r>
            <a:endParaRPr lang="en-US" dirty="0"/>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15033" y="1219200"/>
            <a:ext cx="8720500" cy="5528468"/>
          </a:xfrm>
        </p:spPr>
      </p:pic>
    </p:spTree>
    <p:extLst>
      <p:ext uri="{BB962C8B-B14F-4D97-AF65-F5344CB8AC3E}">
        <p14:creationId xmlns:p14="http://schemas.microsoft.com/office/powerpoint/2010/main" val="427546969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The Map</a:t>
            </a:r>
            <a:endParaRPr lang="en-US" dirty="0"/>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15033" y="1219200"/>
            <a:ext cx="8720500" cy="5528468"/>
          </a:xfrm>
        </p:spPr>
      </p:pic>
    </p:spTree>
    <p:extLst>
      <p:ext uri="{BB962C8B-B14F-4D97-AF65-F5344CB8AC3E}">
        <p14:creationId xmlns:p14="http://schemas.microsoft.com/office/powerpoint/2010/main" val="427546969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Analytical Engines</a:t>
            </a:r>
            <a:endParaRPr lang="en-US" dirty="0"/>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06432"/>
            <a:ext cx="9144000" cy="44847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689130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Analytical Engines</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28600" y="1219200"/>
            <a:ext cx="8726260" cy="5532120"/>
          </a:xfrm>
        </p:spPr>
      </p:pic>
    </p:spTree>
    <p:extLst>
      <p:ext uri="{BB962C8B-B14F-4D97-AF65-F5344CB8AC3E}">
        <p14:creationId xmlns:p14="http://schemas.microsoft.com/office/powerpoint/2010/main" val="3778362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Creating Scenarios</a:t>
            </a:r>
            <a:endParaRPr lang="en-US" dirty="0"/>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199868361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What are the Scenario’s Goals or Properties?</a:t>
            </a:r>
            <a:endParaRPr lang="en-US" dirty="0"/>
          </a:p>
        </p:txBody>
      </p:sp>
      <p:sp>
        <p:nvSpPr>
          <p:cNvPr id="3" name="Content Placeholder 2"/>
          <p:cNvSpPr>
            <a:spLocks noGrp="1"/>
          </p:cNvSpPr>
          <p:nvPr>
            <p:ph idx="1"/>
          </p:nvPr>
        </p:nvSpPr>
        <p:spPr/>
        <p:txBody>
          <a:bodyPr>
            <a:normAutofit lnSpcReduction="10000"/>
          </a:bodyPr>
          <a:lstStyle/>
          <a:p>
            <a:r>
              <a:rPr lang="en-US" dirty="0" smtClean="0"/>
              <a:t>How much population growth?</a:t>
            </a:r>
          </a:p>
          <a:p>
            <a:pPr lvl="1"/>
            <a:r>
              <a:rPr lang="en-US" dirty="0" smtClean="0"/>
              <a:t>Changes in demographics?</a:t>
            </a:r>
          </a:p>
          <a:p>
            <a:r>
              <a:rPr lang="en-US" dirty="0" smtClean="0"/>
              <a:t>What kinds of housing will accommodate them?</a:t>
            </a:r>
          </a:p>
          <a:p>
            <a:r>
              <a:rPr lang="en-US" dirty="0" smtClean="0"/>
              <a:t>How many new jobs? And what kind of job are they?</a:t>
            </a:r>
          </a:p>
          <a:p>
            <a:r>
              <a:rPr lang="en-US" dirty="0" smtClean="0"/>
              <a:t>Where will housing and job development be prioritized?</a:t>
            </a:r>
          </a:p>
          <a:p>
            <a:r>
              <a:rPr lang="en-US" dirty="0" smtClean="0"/>
              <a:t>What areas will be protected?</a:t>
            </a:r>
          </a:p>
          <a:p>
            <a:endParaRPr lang="en-US" dirty="0" smtClean="0"/>
          </a:p>
          <a:p>
            <a:endParaRPr lang="en-US" dirty="0"/>
          </a:p>
        </p:txBody>
      </p:sp>
    </p:spTree>
    <p:extLst>
      <p:ext uri="{BB962C8B-B14F-4D97-AF65-F5344CB8AC3E}">
        <p14:creationId xmlns:p14="http://schemas.microsoft.com/office/powerpoint/2010/main" val="336593428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smtClean="0"/>
              <a:t>What are the Current Conditions?</a:t>
            </a:r>
            <a:endParaRPr lang="en-US" dirty="0"/>
          </a:p>
        </p:txBody>
      </p:sp>
      <p:pic>
        <p:nvPicPr>
          <p:cNvPr id="10" name="Content Placeholder 9"/>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28600" y="1219200"/>
            <a:ext cx="8726260" cy="5532120"/>
          </a:xfrm>
        </p:spPr>
      </p:pic>
    </p:spTree>
    <p:extLst>
      <p:ext uri="{BB962C8B-B14F-4D97-AF65-F5344CB8AC3E}">
        <p14:creationId xmlns:p14="http://schemas.microsoft.com/office/powerpoint/2010/main" val="199573522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lstStyle/>
          <a:p>
            <a:r>
              <a:rPr lang="en-US" dirty="0" smtClean="0"/>
              <a:t>Why develop scenarios?</a:t>
            </a:r>
          </a:p>
          <a:p>
            <a:r>
              <a:rPr lang="en-US" dirty="0" smtClean="0"/>
              <a:t>What is a scenario?</a:t>
            </a:r>
          </a:p>
          <a:p>
            <a:r>
              <a:rPr lang="en-US" dirty="0" smtClean="0"/>
              <a:t>What is UrbanFootprint?</a:t>
            </a:r>
          </a:p>
          <a:p>
            <a:r>
              <a:rPr lang="en-US" dirty="0" smtClean="0"/>
              <a:t>How does a scenario get created?</a:t>
            </a:r>
          </a:p>
          <a:p>
            <a:r>
              <a:rPr lang="en-US" dirty="0" smtClean="0"/>
              <a:t>How is a scenario evaluated?</a:t>
            </a:r>
          </a:p>
          <a:p>
            <a:endParaRPr lang="en-US" dirty="0"/>
          </a:p>
        </p:txBody>
      </p:sp>
    </p:spTree>
    <p:extLst>
      <p:ext uri="{BB962C8B-B14F-4D97-AF65-F5344CB8AC3E}">
        <p14:creationId xmlns:p14="http://schemas.microsoft.com/office/powerpoint/2010/main" val="10829002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Translate the Goals onto the Map</a:t>
            </a:r>
            <a:endParaRPr lang="en-US" dirty="0"/>
          </a:p>
        </p:txBody>
      </p:sp>
      <p:pic>
        <p:nvPicPr>
          <p:cNvPr id="8" name="Content Placeholder 7"/>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57854" y="1828800"/>
            <a:ext cx="8628291" cy="4911847"/>
          </a:xfrm>
        </p:spPr>
      </p:pic>
    </p:spTree>
    <p:extLst>
      <p:ext uri="{BB962C8B-B14F-4D97-AF65-F5344CB8AC3E}">
        <p14:creationId xmlns:p14="http://schemas.microsoft.com/office/powerpoint/2010/main" val="225230786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Translate the Goals onto the Map</a:t>
            </a:r>
            <a:endParaRPr lang="en-US" dirty="0"/>
          </a:p>
        </p:txBody>
      </p:sp>
      <p:pic>
        <p:nvPicPr>
          <p:cNvPr id="8" name="Content Placeholder 7"/>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57854" y="1828800"/>
            <a:ext cx="8628291" cy="4911846"/>
          </a:xfrm>
        </p:spPr>
      </p:pic>
    </p:spTree>
    <p:extLst>
      <p:ext uri="{BB962C8B-B14F-4D97-AF65-F5344CB8AC3E}">
        <p14:creationId xmlns:p14="http://schemas.microsoft.com/office/powerpoint/2010/main" val="150101961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Evaluate Performance</a:t>
            </a:r>
            <a:endParaRPr lang="en-US" dirty="0"/>
          </a:p>
        </p:txBody>
      </p:sp>
      <p:graphicFrame>
        <p:nvGraphicFramePr>
          <p:cNvPr id="7" name="Content Placeholder 6"/>
          <p:cNvGraphicFramePr>
            <a:graphicFrameLocks noGrp="1"/>
          </p:cNvGraphicFramePr>
          <p:nvPr>
            <p:ph sz="half" idx="1"/>
            <p:extLst>
              <p:ext uri="{D42A27DB-BD31-4B8C-83A1-F6EECF244321}">
                <p14:modId xmlns:p14="http://schemas.microsoft.com/office/powerpoint/2010/main" val="3189199843"/>
              </p:ext>
            </p:extLst>
          </p:nvPr>
        </p:nvGraphicFramePr>
        <p:xfrm>
          <a:off x="457200" y="1600200"/>
          <a:ext cx="4038600" cy="4525963"/>
        </p:xfrm>
        <a:graphic>
          <a:graphicData uri="http://schemas.openxmlformats.org/drawingml/2006/chart">
            <c:chart xmlns:c="http://schemas.openxmlformats.org/drawingml/2006/chart" xmlns:r="http://schemas.openxmlformats.org/officeDocument/2006/relationships" r:id="rId3"/>
          </a:graphicData>
        </a:graphic>
      </p:graphicFrame>
      <p:sp>
        <p:nvSpPr>
          <p:cNvPr id="6" name="Content Placeholder 5"/>
          <p:cNvSpPr>
            <a:spLocks noGrp="1"/>
          </p:cNvSpPr>
          <p:nvPr>
            <p:ph sz="half" idx="2"/>
          </p:nvPr>
        </p:nvSpPr>
        <p:spPr/>
        <p:txBody>
          <a:bodyPr/>
          <a:lstStyle/>
          <a:p>
            <a:r>
              <a:rPr lang="en-US" dirty="0" smtClean="0"/>
              <a:t>Compare Scenarios Based on Performance Measures</a:t>
            </a:r>
          </a:p>
          <a:p>
            <a:pPr lvl="1"/>
            <a:r>
              <a:rPr lang="en-US" dirty="0" smtClean="0"/>
              <a:t>Vehicle Miles Travelled</a:t>
            </a:r>
          </a:p>
          <a:p>
            <a:pPr lvl="1"/>
            <a:r>
              <a:rPr lang="en-US" dirty="0" smtClean="0"/>
              <a:t>Energy Use</a:t>
            </a:r>
          </a:p>
          <a:p>
            <a:pPr lvl="1"/>
            <a:r>
              <a:rPr lang="en-US" dirty="0" smtClean="0"/>
              <a:t>Water Use</a:t>
            </a:r>
          </a:p>
          <a:p>
            <a:pPr lvl="1"/>
            <a:r>
              <a:rPr lang="en-US" dirty="0" smtClean="0"/>
              <a:t>Fiscal Impacts</a:t>
            </a:r>
          </a:p>
          <a:p>
            <a:pPr lvl="1"/>
            <a:r>
              <a:rPr lang="en-US" dirty="0" smtClean="0"/>
              <a:t>Public Health</a:t>
            </a:r>
          </a:p>
          <a:p>
            <a:r>
              <a:rPr lang="en-US" dirty="0" smtClean="0"/>
              <a:t>Identify Preferred Outcomes</a:t>
            </a:r>
            <a:endParaRPr lang="en-US" dirty="0"/>
          </a:p>
        </p:txBody>
      </p:sp>
    </p:spTree>
    <p:extLst>
      <p:ext uri="{BB962C8B-B14F-4D97-AF65-F5344CB8AC3E}">
        <p14:creationId xmlns:p14="http://schemas.microsoft.com/office/powerpoint/2010/main" val="366342697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Users\joed.CALTHORPE\Downloads\3238595745_bbdcc36aec_o.jpg"/>
          <p:cNvPicPr>
            <a:picLocks noChangeAspect="1" noChangeArrowheads="1"/>
          </p:cNvPicPr>
          <p:nvPr>
            <p:custDataLst>
              <p:tags r:id="rId2"/>
            </p:custDataLst>
          </p:nvPr>
        </p:nvPicPr>
        <p:blipFill rotWithShape="1">
          <a:blip r:embed="rId10" cstate="print">
            <a:extLst>
              <a:ext uri="{28A0092B-C50C-407E-A947-70E740481C1C}">
                <a14:useLocalDpi xmlns:a14="http://schemas.microsoft.com/office/drawing/2010/main" val="0"/>
              </a:ext>
            </a:extLst>
          </a:blip>
          <a:srcRect/>
          <a:stretch/>
        </p:blipFill>
        <p:spPr bwMode="auto">
          <a:xfrm>
            <a:off x="525002" y="1066800"/>
            <a:ext cx="7933198" cy="4052329"/>
          </a:xfrm>
          <a:prstGeom prst="rect">
            <a:avLst/>
          </a:prstGeom>
          <a:noFill/>
        </p:spPr>
      </p:pic>
      <p:sp>
        <p:nvSpPr>
          <p:cNvPr id="2" name="Title 1"/>
          <p:cNvSpPr>
            <a:spLocks noGrp="1"/>
          </p:cNvSpPr>
          <p:nvPr>
            <p:ph type="title"/>
            <p:custDataLst>
              <p:tags r:id="rId3"/>
            </p:custDataLst>
          </p:nvPr>
        </p:nvSpPr>
        <p:spPr>
          <a:xfrm>
            <a:off x="0" y="0"/>
            <a:ext cx="9144000" cy="1066800"/>
          </a:xfrm>
        </p:spPr>
        <p:txBody>
          <a:bodyPr>
            <a:normAutofit fontScale="90000"/>
          </a:bodyPr>
          <a:lstStyle/>
          <a:p>
            <a:pPr>
              <a:defRPr/>
            </a:pPr>
            <a:r>
              <a:rPr lang="en-US" dirty="0" smtClean="0">
                <a:solidFill>
                  <a:srgbClr val="FFC000"/>
                </a:solidFill>
                <a:effectLst/>
                <a:latin typeface="Georgia" pitchFamily="18" charset="0"/>
              </a:rPr>
              <a:t>Transport Engine Results</a:t>
            </a:r>
            <a:r>
              <a:rPr lang="en-US" dirty="0" smtClean="0">
                <a:effectLst/>
                <a:latin typeface="Georgia" pitchFamily="18" charset="0"/>
                <a:sym typeface="Lucida Grande" pitchFamily="-112" charset="0"/>
              </a:rPr>
              <a:t/>
            </a:r>
            <a:br>
              <a:rPr lang="en-US" dirty="0" smtClean="0">
                <a:effectLst/>
                <a:latin typeface="Georgia" pitchFamily="18" charset="0"/>
                <a:sym typeface="Lucida Grande" pitchFamily="-112" charset="0"/>
              </a:rPr>
            </a:br>
            <a:r>
              <a:rPr lang="en-US" sz="2400" dirty="0" smtClean="0">
                <a:solidFill>
                  <a:srgbClr val="FFFFFF"/>
                </a:solidFill>
                <a:effectLst/>
                <a:latin typeface="Georgia" pitchFamily="18" charset="0"/>
              </a:rPr>
              <a:t> SACOG, Annual 2035</a:t>
            </a:r>
            <a:endParaRPr lang="en-US" sz="2400" baseline="30000" dirty="0" smtClean="0">
              <a:solidFill>
                <a:srgbClr val="FFFFFF"/>
              </a:solidFill>
              <a:effectLst/>
              <a:latin typeface="Georgia" pitchFamily="18" charset="0"/>
            </a:endParaRPr>
          </a:p>
        </p:txBody>
      </p:sp>
      <p:sp>
        <p:nvSpPr>
          <p:cNvPr id="8" name="Rectangle 7"/>
          <p:cNvSpPr/>
          <p:nvPr>
            <p:custDataLst>
              <p:tags r:id="rId4"/>
            </p:custDataLst>
          </p:nvPr>
        </p:nvSpPr>
        <p:spPr>
          <a:xfrm>
            <a:off x="7475517" y="3276600"/>
            <a:ext cx="1447800" cy="584775"/>
          </a:xfrm>
          <a:prstGeom prst="rect">
            <a:avLst/>
          </a:prstGeom>
          <a:solidFill>
            <a:schemeClr val="bg1"/>
          </a:solidFill>
        </p:spPr>
        <p:txBody>
          <a:bodyPr wrap="square">
            <a:spAutoFit/>
          </a:bodyPr>
          <a:lstStyle/>
          <a:p>
            <a:pPr algn="ctr"/>
            <a:r>
              <a:rPr lang="en-US" sz="1600" kern="0" dirty="0">
                <a:solidFill>
                  <a:srgbClr val="000000"/>
                </a:solidFill>
                <a:latin typeface="Gill Sans MT" pitchFamily="34" charset="0"/>
                <a:ea typeface="ＭＳ Ｐゴシック" pitchFamily="-112" charset="-128"/>
                <a:cs typeface="Gill Sans MT" pitchFamily="34" charset="0"/>
                <a:sym typeface="Lucida Grande" pitchFamily="-112" charset="0"/>
              </a:rPr>
              <a:t>4.2 Trillion Miles Reduced</a:t>
            </a:r>
          </a:p>
        </p:txBody>
      </p:sp>
      <p:pic>
        <p:nvPicPr>
          <p:cNvPr id="143362" name="Picture 2"/>
          <p:cNvPicPr>
            <a:picLocks noChangeAspect="1" noChangeArrowheads="1"/>
          </p:cNvPicPr>
          <p:nvPr>
            <p:custDataLst>
              <p:tags r:id="rId5"/>
            </p:custDataLst>
          </p:nvPr>
        </p:nvPicPr>
        <p:blipFill>
          <a:blip r:embed="rId11"/>
          <a:srcRect/>
          <a:stretch>
            <a:fillRect/>
          </a:stretch>
        </p:blipFill>
        <p:spPr bwMode="auto">
          <a:xfrm>
            <a:off x="4567238" y="3424238"/>
            <a:ext cx="9525" cy="9525"/>
          </a:xfrm>
          <a:prstGeom prst="rect">
            <a:avLst/>
          </a:prstGeom>
          <a:noFill/>
          <a:ln w="9525">
            <a:noFill/>
            <a:miter lim="800000"/>
            <a:headEnd/>
            <a:tailEnd/>
          </a:ln>
        </p:spPr>
      </p:pic>
      <p:pic>
        <p:nvPicPr>
          <p:cNvPr id="143363" name="Picture 3"/>
          <p:cNvPicPr>
            <a:picLocks noChangeAspect="1" noChangeArrowheads="1"/>
          </p:cNvPicPr>
          <p:nvPr>
            <p:custDataLst>
              <p:tags r:id="rId6"/>
            </p:custDataLst>
          </p:nvPr>
        </p:nvPicPr>
        <p:blipFill>
          <a:blip r:embed="rId11"/>
          <a:srcRect/>
          <a:stretch>
            <a:fillRect/>
          </a:stretch>
        </p:blipFill>
        <p:spPr bwMode="auto">
          <a:xfrm>
            <a:off x="4567238" y="3424238"/>
            <a:ext cx="9525" cy="9525"/>
          </a:xfrm>
          <a:prstGeom prst="rect">
            <a:avLst/>
          </a:prstGeom>
          <a:noFill/>
          <a:ln w="9525">
            <a:noFill/>
            <a:miter lim="800000"/>
            <a:headEnd/>
            <a:tailEnd/>
          </a:ln>
        </p:spPr>
      </p:pic>
      <p:sp>
        <p:nvSpPr>
          <p:cNvPr id="11" name="Rectangle 10"/>
          <p:cNvSpPr/>
          <p:nvPr>
            <p:custDataLst>
              <p:tags r:id="rId7"/>
            </p:custDataLst>
          </p:nvPr>
        </p:nvSpPr>
        <p:spPr>
          <a:xfrm>
            <a:off x="448179" y="5042356"/>
            <a:ext cx="1228221" cy="215444"/>
          </a:xfrm>
          <a:prstGeom prst="rect">
            <a:avLst/>
          </a:prstGeom>
        </p:spPr>
        <p:txBody>
          <a:bodyPr wrap="none">
            <a:spAutoFit/>
          </a:bodyPr>
          <a:lstStyle/>
          <a:p>
            <a:r>
              <a:rPr lang="en-US" sz="800" kern="0" dirty="0" err="1">
                <a:solidFill>
                  <a:srgbClr val="FFFFFF"/>
                </a:solidFill>
                <a:latin typeface="Gill Sans MT" pitchFamily="34" charset="0"/>
                <a:ea typeface="ＭＳ Ｐゴシック" pitchFamily="-112" charset="-128"/>
                <a:cs typeface="Gill Sans MT" pitchFamily="34" charset="0"/>
                <a:sym typeface="Lucida Grande" pitchFamily="-112" charset="0"/>
              </a:rPr>
              <a:t>Flickr</a:t>
            </a:r>
            <a:r>
              <a:rPr lang="en-US" sz="800" kern="0" dirty="0">
                <a:solidFill>
                  <a:srgbClr val="FFFFFF"/>
                </a:solidFill>
                <a:latin typeface="Gill Sans MT" pitchFamily="34" charset="0"/>
                <a:ea typeface="ＭＳ Ｐゴシック" pitchFamily="-112" charset="-128"/>
                <a:cs typeface="Gill Sans MT" pitchFamily="34" charset="0"/>
                <a:sym typeface="Lucida Grande" pitchFamily="-112" charset="0"/>
              </a:rPr>
              <a:t>: trash-photography</a:t>
            </a:r>
            <a:endParaRPr lang="en-US" sz="900" dirty="0">
              <a:solidFill>
                <a:srgbClr val="FFFFFF"/>
              </a:solidFill>
            </a:endParaRPr>
          </a:p>
        </p:txBody>
      </p:sp>
      <p:pic>
        <p:nvPicPr>
          <p:cNvPr id="20482" name="Picture 2"/>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a:stretch/>
        </p:blipFill>
        <p:spPr bwMode="auto">
          <a:xfrm>
            <a:off x="0" y="3062831"/>
            <a:ext cx="9144000" cy="33379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1028335942"/>
      </p:ext>
    </p:extLst>
  </p:cSld>
  <p:clrMapOvr>
    <a:masterClrMapping/>
  </p:clrMapOvr>
  <mc:AlternateContent xmlns:mc="http://schemas.openxmlformats.org/markup-compatibility/2006" xmlns:p14="http://schemas.microsoft.com/office/powerpoint/2010/main">
    <mc:Choice Requires="p14">
      <p:transition spd="slow" p14:dur="2000"/>
    </mc:Choice>
    <mc:Fallback xmlns:mv="urn:schemas-microsoft-com:mac:vml"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76200" y="4038600"/>
            <a:ext cx="1752600" cy="1524000"/>
          </a:xfrm>
          <a:prstGeom prst="rect">
            <a:avLst/>
          </a:prstGeom>
          <a:solidFill>
            <a:schemeClr val="bg1"/>
          </a:solidFill>
          <a:ln w="9525">
            <a:noFill/>
            <a:miter lim="800000"/>
            <a:headEnd/>
            <a:tailEnd/>
          </a:ln>
        </p:spPr>
        <p:txBody>
          <a:bodyPr anchor="ctr"/>
          <a:lstStyle>
            <a:defPPr>
              <a:defRPr lang="en-US"/>
            </a:defPPr>
            <a:lvl1pPr algn="ctr">
              <a:defRPr sz="4400" kern="0">
                <a:solidFill>
                  <a:srgbClr val="FFFFFF"/>
                </a:solidFill>
                <a:latin typeface="Georgia" pitchFamily="18" charset="0"/>
              </a:defRPr>
            </a:lvl1pPr>
          </a:lstStyle>
          <a:p>
            <a:pPr algn="l"/>
            <a:r>
              <a:rPr lang="en-US" sz="1800" dirty="0" smtClean="0">
                <a:solidFill>
                  <a:schemeClr val="tx1">
                    <a:lumMod val="65000"/>
                    <a:lumOff val="35000"/>
                  </a:schemeClr>
                </a:solidFill>
                <a:latin typeface="+mj-lt"/>
              </a:rPr>
              <a:t>SACOG</a:t>
            </a:r>
            <a:endParaRPr lang="en-US" sz="2800" dirty="0" smtClean="0">
              <a:solidFill>
                <a:schemeClr val="tx1">
                  <a:lumMod val="65000"/>
                  <a:lumOff val="35000"/>
                </a:schemeClr>
              </a:solidFill>
              <a:latin typeface="+mj-lt"/>
            </a:endParaRPr>
          </a:p>
          <a:p>
            <a:pPr algn="l"/>
            <a:r>
              <a:rPr lang="en-US" sz="2800" smtClean="0">
                <a:solidFill>
                  <a:schemeClr val="tx1">
                    <a:lumMod val="65000"/>
                    <a:lumOff val="35000"/>
                  </a:schemeClr>
                </a:solidFill>
                <a:latin typeface="+mj-lt"/>
              </a:rPr>
              <a:t>2035 VMT/HH</a:t>
            </a:r>
            <a:endParaRPr lang="en-US" sz="2800" dirty="0" smtClean="0">
              <a:solidFill>
                <a:schemeClr val="tx1">
                  <a:lumMod val="65000"/>
                  <a:lumOff val="35000"/>
                </a:schemeClr>
              </a:solidFill>
              <a:latin typeface="+mj-lt"/>
            </a:endParaRPr>
          </a:p>
        </p:txBody>
      </p:sp>
      <p:pic>
        <p:nvPicPr>
          <p:cNvPr id="30722" name="Picture 2" descr="\\footprint\Planning\California Vision 08-29\08) Project Promotion\Urban Footprint Scenario Summary\July 24 2012 - Urban Footprint Scenario Summaries\Links\VMT SACOG SCS.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982130" y="0"/>
            <a:ext cx="7161870" cy="647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935036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0"/>
          <p:cNvSpPr txBox="1">
            <a:spLocks noChangeArrowheads="1"/>
          </p:cNvSpPr>
          <p:nvPr>
            <p:custDataLst>
              <p:tags r:id="rId2"/>
            </p:custDataLst>
          </p:nvPr>
        </p:nvSpPr>
        <p:spPr bwMode="auto">
          <a:xfrm>
            <a:off x="0" y="76200"/>
            <a:ext cx="9144000" cy="685800"/>
          </a:xfrm>
          <a:prstGeom prst="rect">
            <a:avLst/>
          </a:prstGeom>
          <a:noFill/>
          <a:ln w="12700">
            <a:noFill/>
            <a:miter lim="800000"/>
            <a:headEnd/>
            <a:tailEnd/>
          </a:ln>
        </p:spPr>
        <p:txBody>
          <a:bodyPr vert="horz" wrap="square" lIns="50800" tIns="50800" rIns="91440" bIns="5080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Gill Sans MT" pitchFamily="34" charset="0"/>
                <a:cs typeface="Arial" charset="0"/>
              </a:defRPr>
            </a:lvl2pPr>
            <a:lvl3pPr algn="ctr" rtl="0" eaLnBrk="0" fontAlgn="base" hangingPunct="0">
              <a:spcBef>
                <a:spcPct val="0"/>
              </a:spcBef>
              <a:spcAft>
                <a:spcPct val="0"/>
              </a:spcAft>
              <a:defRPr sz="4400">
                <a:solidFill>
                  <a:schemeClr val="tx2"/>
                </a:solidFill>
                <a:latin typeface="Gill Sans MT" pitchFamily="34" charset="0"/>
                <a:cs typeface="Arial" charset="0"/>
              </a:defRPr>
            </a:lvl3pPr>
            <a:lvl4pPr algn="ctr" rtl="0" eaLnBrk="0" fontAlgn="base" hangingPunct="0">
              <a:spcBef>
                <a:spcPct val="0"/>
              </a:spcBef>
              <a:spcAft>
                <a:spcPct val="0"/>
              </a:spcAft>
              <a:defRPr sz="4400">
                <a:solidFill>
                  <a:schemeClr val="tx2"/>
                </a:solidFill>
                <a:latin typeface="Gill Sans MT" pitchFamily="34" charset="0"/>
                <a:cs typeface="Arial" charset="0"/>
              </a:defRPr>
            </a:lvl4pPr>
            <a:lvl5pPr algn="ctr" rtl="0" eaLnBrk="0" fontAlgn="base" hangingPunct="0">
              <a:spcBef>
                <a:spcPct val="0"/>
              </a:spcBef>
              <a:spcAft>
                <a:spcPct val="0"/>
              </a:spcAft>
              <a:defRPr sz="4400">
                <a:solidFill>
                  <a:schemeClr val="tx2"/>
                </a:solidFill>
                <a:latin typeface="Gill Sans MT" pitchFamily="34" charset="0"/>
                <a:cs typeface="Arial" charset="0"/>
              </a:defRPr>
            </a:lvl5pPr>
            <a:lvl6pPr marL="457200" algn="ctr" rtl="0" fontAlgn="base">
              <a:spcBef>
                <a:spcPct val="0"/>
              </a:spcBef>
              <a:spcAft>
                <a:spcPct val="0"/>
              </a:spcAft>
              <a:defRPr sz="4400">
                <a:solidFill>
                  <a:schemeClr val="tx2"/>
                </a:solidFill>
                <a:latin typeface="Gill Sans MT" pitchFamily="34" charset="0"/>
                <a:cs typeface="Arial" charset="0"/>
              </a:defRPr>
            </a:lvl6pPr>
            <a:lvl7pPr marL="914400" algn="ctr" rtl="0" fontAlgn="base">
              <a:spcBef>
                <a:spcPct val="0"/>
              </a:spcBef>
              <a:spcAft>
                <a:spcPct val="0"/>
              </a:spcAft>
              <a:defRPr sz="4400">
                <a:solidFill>
                  <a:schemeClr val="tx2"/>
                </a:solidFill>
                <a:latin typeface="Gill Sans MT" pitchFamily="34" charset="0"/>
                <a:cs typeface="Arial" charset="0"/>
              </a:defRPr>
            </a:lvl7pPr>
            <a:lvl8pPr marL="1371600" algn="ctr" rtl="0" fontAlgn="base">
              <a:spcBef>
                <a:spcPct val="0"/>
              </a:spcBef>
              <a:spcAft>
                <a:spcPct val="0"/>
              </a:spcAft>
              <a:defRPr sz="4400">
                <a:solidFill>
                  <a:schemeClr val="tx2"/>
                </a:solidFill>
                <a:latin typeface="Gill Sans MT" pitchFamily="34" charset="0"/>
                <a:cs typeface="Arial" charset="0"/>
              </a:defRPr>
            </a:lvl8pPr>
            <a:lvl9pPr marL="1828800" algn="ctr" rtl="0" fontAlgn="base">
              <a:spcBef>
                <a:spcPct val="0"/>
              </a:spcBef>
              <a:spcAft>
                <a:spcPct val="0"/>
              </a:spcAft>
              <a:defRPr sz="4400">
                <a:solidFill>
                  <a:schemeClr val="tx2"/>
                </a:solidFill>
                <a:latin typeface="Gill Sans MT" pitchFamily="34" charset="0"/>
                <a:cs typeface="Arial" charset="0"/>
              </a:defRPr>
            </a:lvl9pPr>
          </a:lstStyle>
          <a:p>
            <a:pPr marL="39688" indent="-39688"/>
            <a:r>
              <a:rPr lang="en-US" sz="4000" dirty="0" smtClean="0">
                <a:solidFill>
                  <a:schemeClr val="tx1"/>
                </a:solidFill>
                <a:latin typeface="Georgia" pitchFamily="18" charset="0"/>
                <a:ea typeface="ＭＳ Ｐゴシック" pitchFamily="-112" charset="-128"/>
                <a:cs typeface="Gill Sans MT" pitchFamily="34" charset="0"/>
              </a:rPr>
              <a:t>SACOG Public Health Results</a:t>
            </a:r>
            <a:endParaRPr lang="en-US" sz="4000" dirty="0">
              <a:solidFill>
                <a:schemeClr val="tx1"/>
              </a:solidFill>
              <a:latin typeface="Georgia" pitchFamily="18" charset="0"/>
              <a:ea typeface="ＭＳ Ｐゴシック" pitchFamily="-112" charset="-128"/>
              <a:cs typeface="Gill Sans MT" pitchFamily="34" charset="0"/>
            </a:endParaRPr>
          </a:p>
        </p:txBody>
      </p:sp>
      <p:pic>
        <p:nvPicPr>
          <p:cNvPr id="2"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392049" y="1371600"/>
            <a:ext cx="8359902" cy="4260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990600" y="5918901"/>
            <a:ext cx="6591548" cy="646331"/>
          </a:xfrm>
          <a:prstGeom prst="rect">
            <a:avLst/>
          </a:prstGeom>
          <a:noFill/>
        </p:spPr>
        <p:txBody>
          <a:bodyPr wrap="none" rtlCol="0">
            <a:spAutoFit/>
          </a:bodyPr>
          <a:lstStyle/>
          <a:p>
            <a:r>
              <a:rPr lang="en-US" dirty="0"/>
              <a:t>Note: the Public Health model is being redeveloped at the moment. </a:t>
            </a:r>
            <a:endParaRPr lang="en-US" dirty="0" smtClean="0"/>
          </a:p>
          <a:p>
            <a:r>
              <a:rPr lang="en-US" dirty="0" smtClean="0"/>
              <a:t>These </a:t>
            </a:r>
            <a:r>
              <a:rPr lang="en-US" dirty="0"/>
              <a:t>are results from an old iteration of the model.</a:t>
            </a:r>
          </a:p>
        </p:txBody>
      </p:sp>
    </p:spTree>
    <p:custDataLst>
      <p:tags r:id="rId1"/>
    </p:custDataLst>
    <p:extLst>
      <p:ext uri="{BB962C8B-B14F-4D97-AF65-F5344CB8AC3E}">
        <p14:creationId xmlns:p14="http://schemas.microsoft.com/office/powerpoint/2010/main" val="39887884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Informing Decisions</a:t>
            </a:r>
            <a:endParaRPr lang="en-US" dirty="0"/>
          </a:p>
        </p:txBody>
      </p:sp>
      <p:sp>
        <p:nvSpPr>
          <p:cNvPr id="4" name="Content Placeholder 3"/>
          <p:cNvSpPr>
            <a:spLocks noGrp="1"/>
          </p:cNvSpPr>
          <p:nvPr>
            <p:ph idx="1"/>
          </p:nvPr>
        </p:nvSpPr>
        <p:spPr>
          <a:xfrm>
            <a:off x="457200" y="2362200"/>
            <a:ext cx="8229600" cy="2133600"/>
          </a:xfrm>
        </p:spPr>
        <p:txBody>
          <a:bodyPr/>
          <a:lstStyle/>
          <a:p>
            <a:pPr marL="0" indent="0" algn="ctr">
              <a:buNone/>
            </a:pPr>
            <a:r>
              <a:rPr lang="en-US" sz="3600" b="1" dirty="0" smtClean="0"/>
              <a:t>People make decisions</a:t>
            </a:r>
          </a:p>
          <a:p>
            <a:pPr marL="0" indent="0" algn="ctr">
              <a:buNone/>
            </a:pPr>
            <a:r>
              <a:rPr lang="en-US" dirty="0" smtClean="0"/>
              <a:t>Scenario planning provides information</a:t>
            </a:r>
            <a:endParaRPr lang="en-US" dirty="0"/>
          </a:p>
          <a:p>
            <a:pPr marL="0" indent="0" algn="ctr">
              <a:buNone/>
            </a:pPr>
            <a:endParaRPr lang="en-US" dirty="0" smtClean="0"/>
          </a:p>
        </p:txBody>
      </p:sp>
    </p:spTree>
    <p:extLst>
      <p:ext uri="{BB962C8B-B14F-4D97-AF65-F5344CB8AC3E}">
        <p14:creationId xmlns:p14="http://schemas.microsoft.com/office/powerpoint/2010/main" val="421327754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For more information:</a:t>
            </a:r>
            <a:endParaRPr lang="en-US" dirty="0"/>
          </a:p>
        </p:txBody>
      </p:sp>
      <p:sp>
        <p:nvSpPr>
          <p:cNvPr id="5" name="Subtitle 4"/>
          <p:cNvSpPr>
            <a:spLocks noGrp="1"/>
          </p:cNvSpPr>
          <p:nvPr>
            <p:ph type="subTitle" idx="1"/>
          </p:nvPr>
        </p:nvSpPr>
        <p:spPr>
          <a:xfrm>
            <a:off x="0" y="3886200"/>
            <a:ext cx="9144000" cy="1752600"/>
          </a:xfrm>
        </p:spPr>
        <p:txBody>
          <a:bodyPr/>
          <a:lstStyle/>
          <a:p>
            <a:r>
              <a:rPr lang="en-US" dirty="0"/>
              <a:t>http://urbanfootprintcurriculum.readthedocs.org/en/latest/ufintro.html</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19500" y="4953000"/>
            <a:ext cx="1905000" cy="1905000"/>
          </a:xfrm>
          <a:prstGeom prst="rect">
            <a:avLst/>
          </a:prstGeom>
        </p:spPr>
      </p:pic>
    </p:spTree>
    <p:extLst>
      <p:ext uri="{BB962C8B-B14F-4D97-AF65-F5344CB8AC3E}">
        <p14:creationId xmlns:p14="http://schemas.microsoft.com/office/powerpoint/2010/main" val="188911066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Thank you</a:t>
            </a:r>
            <a:endParaRPr lang="en-US" dirty="0"/>
          </a:p>
        </p:txBody>
      </p:sp>
      <p:sp>
        <p:nvSpPr>
          <p:cNvPr id="5" name="Text Placeholder 4"/>
          <p:cNvSpPr>
            <a:spLocks noGrp="1"/>
          </p:cNvSpPr>
          <p:nvPr>
            <p:ph type="body" idx="1"/>
          </p:nvPr>
        </p:nvSpPr>
        <p:spPr/>
        <p:txBody>
          <a:bodyPr/>
          <a:lstStyle/>
          <a:p>
            <a:r>
              <a:rPr lang="en-US" dirty="0" smtClean="0"/>
              <a:t>These materials funded by the California Strategic Growth Council, and the Governor’s Office of Planning and Research.</a:t>
            </a:r>
          </a:p>
        </p:txBody>
      </p:sp>
    </p:spTree>
    <p:extLst>
      <p:ext uri="{BB962C8B-B14F-4D97-AF65-F5344CB8AC3E}">
        <p14:creationId xmlns:p14="http://schemas.microsoft.com/office/powerpoint/2010/main" val="187753778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What is a Scenario?</a:t>
            </a:r>
            <a:br>
              <a:rPr lang="en-US" dirty="0" smtClean="0"/>
            </a:br>
            <a:r>
              <a:rPr lang="en-US" dirty="0"/>
              <a:t>&amp;</a:t>
            </a:r>
            <a:r>
              <a:rPr lang="en-US" dirty="0" smtClean="0"/>
              <a:t/>
            </a:r>
            <a:br>
              <a:rPr lang="en-US" dirty="0" smtClean="0"/>
            </a:br>
            <a:r>
              <a:rPr lang="en-US" dirty="0" smtClean="0"/>
              <a:t>What is Scenario Planning?</a:t>
            </a:r>
            <a:endParaRPr lang="en-US" dirty="0"/>
          </a:p>
        </p:txBody>
      </p:sp>
      <p:sp>
        <p:nvSpPr>
          <p:cNvPr id="4" name="Text Placeholder 3"/>
          <p:cNvSpPr>
            <a:spLocks noGrp="1"/>
          </p:cNvSpPr>
          <p:nvPr>
            <p:ph type="body" idx="1"/>
          </p:nvPr>
        </p:nvSpPr>
        <p:spPr/>
        <p:txBody>
          <a:bodyPr/>
          <a:lstStyle/>
          <a:p>
            <a:endParaRPr lang="en-US"/>
          </a:p>
        </p:txBody>
      </p:sp>
    </p:spTree>
    <p:extLst>
      <p:ext uri="{BB962C8B-B14F-4D97-AF65-F5344CB8AC3E}">
        <p14:creationId xmlns:p14="http://schemas.microsoft.com/office/powerpoint/2010/main" val="25748933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Scenario Planning: A Brief History</a:t>
            </a:r>
            <a:endParaRPr lang="en-US" dirty="0"/>
          </a:p>
        </p:txBody>
      </p:sp>
      <p:sp>
        <p:nvSpPr>
          <p:cNvPr id="5" name="Rounded Rectangle 4"/>
          <p:cNvSpPr/>
          <p:nvPr/>
        </p:nvSpPr>
        <p:spPr>
          <a:xfrm>
            <a:off x="304800" y="1219200"/>
            <a:ext cx="3505200" cy="167640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dirty="0" smtClean="0"/>
              <a:t>The Art of War</a:t>
            </a:r>
          </a:p>
          <a:p>
            <a:pPr algn="ctr"/>
            <a:r>
              <a:rPr lang="en-US" sz="2400" dirty="0" smtClean="0"/>
              <a:t>Sun Tzu</a:t>
            </a:r>
            <a:endParaRPr lang="en-US" sz="2400" dirty="0"/>
          </a:p>
        </p:txBody>
      </p:sp>
      <p:sp>
        <p:nvSpPr>
          <p:cNvPr id="7" name="Rounded Rectangle 6"/>
          <p:cNvSpPr/>
          <p:nvPr/>
        </p:nvSpPr>
        <p:spPr>
          <a:xfrm>
            <a:off x="304800" y="3127466"/>
            <a:ext cx="3505200" cy="1676400"/>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400" dirty="0"/>
              <a:t>Nuclear Threat Responses </a:t>
            </a:r>
          </a:p>
          <a:p>
            <a:pPr algn="ctr"/>
            <a:r>
              <a:rPr lang="en-US" sz="2400" dirty="0"/>
              <a:t>The RAND Corporation</a:t>
            </a:r>
          </a:p>
        </p:txBody>
      </p:sp>
      <p:sp>
        <p:nvSpPr>
          <p:cNvPr id="8" name="Rounded Rectangle 7"/>
          <p:cNvSpPr/>
          <p:nvPr/>
        </p:nvSpPr>
        <p:spPr>
          <a:xfrm>
            <a:off x="304800" y="5035731"/>
            <a:ext cx="3505200" cy="1676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Market Conditions</a:t>
            </a:r>
          </a:p>
          <a:p>
            <a:pPr algn="ctr"/>
            <a:r>
              <a:rPr lang="en-US" sz="2400" dirty="0" smtClean="0"/>
              <a:t>Royal Dutch/Shell</a:t>
            </a:r>
            <a:endParaRPr lang="en-US" sz="2400" dirty="0"/>
          </a:p>
        </p:txBody>
      </p:sp>
      <p:sp>
        <p:nvSpPr>
          <p:cNvPr id="9" name="Rounded Rectangle 8"/>
          <p:cNvSpPr/>
          <p:nvPr/>
        </p:nvSpPr>
        <p:spPr>
          <a:xfrm>
            <a:off x="5334000" y="2209800"/>
            <a:ext cx="3505200" cy="167640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400" dirty="0" smtClean="0"/>
              <a:t>Environmental Alternatives Analysis</a:t>
            </a:r>
            <a:endParaRPr lang="en-US" sz="2400" dirty="0"/>
          </a:p>
        </p:txBody>
      </p:sp>
      <p:sp>
        <p:nvSpPr>
          <p:cNvPr id="11" name="Rounded Rectangle 10"/>
          <p:cNvSpPr/>
          <p:nvPr/>
        </p:nvSpPr>
        <p:spPr>
          <a:xfrm>
            <a:off x="5336177" y="4114800"/>
            <a:ext cx="3505200" cy="1676400"/>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dirty="0" smtClean="0"/>
              <a:t>Transportation Alternatives Analysis</a:t>
            </a:r>
            <a:endParaRPr lang="en-US" sz="2400" dirty="0"/>
          </a:p>
        </p:txBody>
      </p:sp>
    </p:spTree>
    <p:extLst>
      <p:ext uri="{BB962C8B-B14F-4D97-AF65-F5344CB8AC3E}">
        <p14:creationId xmlns:p14="http://schemas.microsoft.com/office/powerpoint/2010/main" val="11928920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Scenario</a:t>
            </a:r>
            <a:endParaRPr lang="en-US" dirty="0"/>
          </a:p>
        </p:txBody>
      </p:sp>
      <p:sp>
        <p:nvSpPr>
          <p:cNvPr id="3" name="Content Placeholder 2"/>
          <p:cNvSpPr>
            <a:spLocks noGrp="1"/>
          </p:cNvSpPr>
          <p:nvPr>
            <p:ph idx="1"/>
          </p:nvPr>
        </p:nvSpPr>
        <p:spPr>
          <a:xfrm>
            <a:off x="457200" y="2514600"/>
            <a:ext cx="8229600" cy="2362200"/>
          </a:xfrm>
        </p:spPr>
        <p:txBody>
          <a:bodyPr>
            <a:normAutofit/>
          </a:bodyPr>
          <a:lstStyle/>
          <a:p>
            <a:pPr marL="0" indent="0" algn="ctr">
              <a:buNone/>
            </a:pPr>
            <a:r>
              <a:rPr lang="en-US" i="1" dirty="0" smtClean="0"/>
              <a:t>An internally consistent view of what the future might turn out to be-not a forecast, but one possible future outcome. </a:t>
            </a:r>
          </a:p>
          <a:p>
            <a:pPr marL="0" indent="0" algn="r">
              <a:buNone/>
            </a:pPr>
            <a:r>
              <a:rPr lang="en-US" dirty="0" smtClean="0"/>
              <a:t>(Porter, 1985)</a:t>
            </a:r>
          </a:p>
          <a:p>
            <a:endParaRPr lang="en-US" dirty="0" smtClean="0"/>
          </a:p>
        </p:txBody>
      </p:sp>
      <p:sp>
        <p:nvSpPr>
          <p:cNvPr id="4" name="TextBox 3"/>
          <p:cNvSpPr txBox="1"/>
          <p:nvPr/>
        </p:nvSpPr>
        <p:spPr>
          <a:xfrm>
            <a:off x="197437" y="6400800"/>
            <a:ext cx="8749126" cy="307777"/>
          </a:xfrm>
          <a:prstGeom prst="rect">
            <a:avLst/>
          </a:prstGeom>
          <a:noFill/>
        </p:spPr>
        <p:txBody>
          <a:bodyPr wrap="none" rtlCol="0">
            <a:spAutoFit/>
          </a:bodyPr>
          <a:lstStyle/>
          <a:p>
            <a:r>
              <a:rPr lang="en-US" sz="1400" dirty="0" smtClean="0"/>
              <a:t>Porter, M. E. (1985),</a:t>
            </a:r>
            <a:r>
              <a:rPr lang="en-US" sz="1400" i="1" dirty="0" smtClean="0"/>
              <a:t> Competitive Advantage: Creating and Sustaining Superior Performance</a:t>
            </a:r>
            <a:r>
              <a:rPr lang="en-US" sz="1400" dirty="0" smtClean="0"/>
              <a:t>, New York: The Free Press</a:t>
            </a:r>
            <a:endParaRPr lang="en-US" sz="1400" dirty="0"/>
          </a:p>
        </p:txBody>
      </p:sp>
    </p:spTree>
    <p:extLst>
      <p:ext uri="{BB962C8B-B14F-4D97-AF65-F5344CB8AC3E}">
        <p14:creationId xmlns:p14="http://schemas.microsoft.com/office/powerpoint/2010/main" val="13194098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FHWA’s Description</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Scenario </a:t>
            </a:r>
            <a:r>
              <a:rPr lang="en-US" dirty="0"/>
              <a:t>planning provides a </a:t>
            </a:r>
            <a:r>
              <a:rPr lang="en-US" b="1" u="sng" dirty="0"/>
              <a:t>framework</a:t>
            </a:r>
            <a:r>
              <a:rPr lang="en-US" dirty="0"/>
              <a:t> for developing a </a:t>
            </a:r>
            <a:r>
              <a:rPr lang="en-US" b="1" u="sng" dirty="0"/>
              <a:t>shared vision </a:t>
            </a:r>
            <a:r>
              <a:rPr lang="en-US" dirty="0"/>
              <a:t>for the future by analyzing various forces (e.g., health, transportation, economic, environmental, land use, etc.) that affect </a:t>
            </a:r>
            <a:r>
              <a:rPr lang="en-US" dirty="0" smtClean="0"/>
              <a:t>communities. </a:t>
            </a:r>
            <a:r>
              <a:rPr lang="en-US" dirty="0"/>
              <a:t>Scenario planning, which can be done at the statewide level or for metropolitan regions, tests various future alternatives that meet state and community needs. A defining characteristic of successful public sector scenario planning is that it actively involves the </a:t>
            </a:r>
            <a:r>
              <a:rPr lang="en-US" b="1" u="sng" dirty="0"/>
              <a:t>public</a:t>
            </a:r>
            <a:r>
              <a:rPr lang="en-US" dirty="0"/>
              <a:t>, the </a:t>
            </a:r>
            <a:r>
              <a:rPr lang="en-US" b="1" u="sng" dirty="0"/>
              <a:t>business community</a:t>
            </a:r>
            <a:r>
              <a:rPr lang="en-US" dirty="0"/>
              <a:t>, and </a:t>
            </a:r>
            <a:r>
              <a:rPr lang="en-US" b="1" u="sng" dirty="0"/>
              <a:t>elected officials </a:t>
            </a:r>
            <a:r>
              <a:rPr lang="en-US" dirty="0"/>
              <a:t>on a broad scale, </a:t>
            </a:r>
            <a:r>
              <a:rPr lang="en-US" b="1" u="sng" dirty="0"/>
              <a:t>educating</a:t>
            </a:r>
            <a:r>
              <a:rPr lang="en-US" dirty="0"/>
              <a:t> them about growth </a:t>
            </a:r>
            <a:r>
              <a:rPr lang="en-US" b="1" u="sng" dirty="0"/>
              <a:t>trends</a:t>
            </a:r>
            <a:r>
              <a:rPr lang="en-US" dirty="0"/>
              <a:t> and </a:t>
            </a:r>
            <a:r>
              <a:rPr lang="en-US" b="1" u="sng" dirty="0"/>
              <a:t>trade-offs</a:t>
            </a:r>
            <a:r>
              <a:rPr lang="en-US" dirty="0"/>
              <a:t>, and </a:t>
            </a:r>
            <a:r>
              <a:rPr lang="en-US" b="1" u="sng" dirty="0"/>
              <a:t>incorporating their values </a:t>
            </a:r>
            <a:r>
              <a:rPr lang="en-US" dirty="0"/>
              <a:t>and feedback into future plans.</a:t>
            </a:r>
          </a:p>
          <a:p>
            <a:endParaRPr lang="en-US" dirty="0"/>
          </a:p>
        </p:txBody>
      </p:sp>
    </p:spTree>
    <p:extLst>
      <p:ext uri="{BB962C8B-B14F-4D97-AF65-F5344CB8AC3E}">
        <p14:creationId xmlns:p14="http://schemas.microsoft.com/office/powerpoint/2010/main" val="36987225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8903" y="56845"/>
            <a:ext cx="6858000" cy="65725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88828" y="6565125"/>
            <a:ext cx="9098150" cy="276999"/>
          </a:xfrm>
          <a:prstGeom prst="rect">
            <a:avLst/>
          </a:prstGeom>
        </p:spPr>
        <p:txBody>
          <a:bodyPr wrap="square">
            <a:spAutoFit/>
          </a:bodyPr>
          <a:lstStyle/>
          <a:p>
            <a:r>
              <a:rPr lang="en-US" sz="1200" dirty="0"/>
              <a:t>http://www.fhwa.dot.gov/planning/scenario_and_visualization/scenario_planning/scenario_planning_guidebook/guidebook.pdf</a:t>
            </a:r>
          </a:p>
        </p:txBody>
      </p:sp>
    </p:spTree>
    <p:extLst>
      <p:ext uri="{BB962C8B-B14F-4D97-AF65-F5344CB8AC3E}">
        <p14:creationId xmlns:p14="http://schemas.microsoft.com/office/powerpoint/2010/main" val="5180632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Key Elements of Scenario Planning</a:t>
            </a:r>
            <a:endParaRPr lang="en-US" dirty="0"/>
          </a:p>
        </p:txBody>
      </p:sp>
      <p:sp>
        <p:nvSpPr>
          <p:cNvPr id="3" name="Content Placeholder 2"/>
          <p:cNvSpPr>
            <a:spLocks noGrp="1"/>
          </p:cNvSpPr>
          <p:nvPr>
            <p:ph idx="1"/>
          </p:nvPr>
        </p:nvSpPr>
        <p:spPr/>
        <p:txBody>
          <a:bodyPr>
            <a:normAutofit fontScale="85000" lnSpcReduction="20000"/>
          </a:bodyPr>
          <a:lstStyle/>
          <a:p>
            <a:endParaRPr lang="en-US" dirty="0"/>
          </a:p>
          <a:p>
            <a:r>
              <a:rPr lang="en-US" dirty="0"/>
              <a:t>Use of scenarios to compare and contrast interactions between multiple factors, such as transportation, land use, and economic development. </a:t>
            </a:r>
          </a:p>
          <a:p>
            <a:r>
              <a:rPr lang="en-US" dirty="0" smtClean="0"/>
              <a:t>Analysis </a:t>
            </a:r>
            <a:r>
              <a:rPr lang="en-US" dirty="0"/>
              <a:t>of how different land-use, demographic, or other types of scenarios could impact transportation networks. </a:t>
            </a:r>
          </a:p>
          <a:p>
            <a:r>
              <a:rPr lang="en-US" dirty="0" smtClean="0"/>
              <a:t>Identification </a:t>
            </a:r>
            <a:r>
              <a:rPr lang="en-US" dirty="0"/>
              <a:t>of possible strategies that lead a state, community, region, or study area toward achieving elements of the preferred future. </a:t>
            </a:r>
          </a:p>
          <a:p>
            <a:r>
              <a:rPr lang="en-US" dirty="0" smtClean="0"/>
              <a:t>Public </a:t>
            </a:r>
            <a:r>
              <a:rPr lang="en-US" dirty="0" smtClean="0"/>
              <a:t>and stakeholder engagement </a:t>
            </a:r>
            <a:r>
              <a:rPr lang="en-US" dirty="0"/>
              <a:t>throughout the process </a:t>
            </a:r>
          </a:p>
          <a:p>
            <a:endParaRPr lang="en-US" dirty="0"/>
          </a:p>
        </p:txBody>
      </p:sp>
    </p:spTree>
    <p:extLst>
      <p:ext uri="{BB962C8B-B14F-4D97-AF65-F5344CB8AC3E}">
        <p14:creationId xmlns:p14="http://schemas.microsoft.com/office/powerpoint/2010/main" val="30135914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DVSECTIONID" val="Jl0oQHyIZc9Llkfao5C6Ul"/>
</p:tagLst>
</file>

<file path=ppt/tags/tag2.xml><?xml version="1.0" encoding="utf-8"?>
<p:tagLst xmlns:a="http://schemas.openxmlformats.org/drawingml/2006/main" xmlns:r="http://schemas.openxmlformats.org/officeDocument/2006/relationships" xmlns:p="http://schemas.openxmlformats.org/presentationml/2006/main">
  <p:tag name="DVSHAPEID" val="7SK0IzhAwqZcCp7np8oZA9"/>
  <p:tag name="DVSHEQ" val="94957128"/>
</p:tagLst>
</file>

<file path=ppt/tags/tag3.xml><?xml version="1.0" encoding="utf-8"?>
<p:tagLst xmlns:a="http://schemas.openxmlformats.org/drawingml/2006/main" xmlns:r="http://schemas.openxmlformats.org/officeDocument/2006/relationships" xmlns:p="http://schemas.openxmlformats.org/presentationml/2006/main">
  <p:tag name="DVSHAPEID" val="Y1iepWu7f5rhcOwxIuMoYd"/>
  <p:tag name="DVSHEQ" val="-1717708189"/>
</p:tagLst>
</file>

<file path=ppt/tags/tag4.xml><?xml version="1.0" encoding="utf-8"?>
<p:tagLst xmlns:a="http://schemas.openxmlformats.org/drawingml/2006/main" xmlns:r="http://schemas.openxmlformats.org/officeDocument/2006/relationships" xmlns:p="http://schemas.openxmlformats.org/presentationml/2006/main">
  <p:tag name="DVSHAPEID" val="9W5nrrBUTbqLZWEw4a85iL"/>
  <p:tag name="DVSHEQ" val="1290646990"/>
</p:tagLst>
</file>

<file path=ppt/tags/tag5.xml><?xml version="1.0" encoding="utf-8"?>
<p:tagLst xmlns:a="http://schemas.openxmlformats.org/drawingml/2006/main" xmlns:r="http://schemas.openxmlformats.org/officeDocument/2006/relationships" xmlns:p="http://schemas.openxmlformats.org/presentationml/2006/main">
  <p:tag name="DVSHAPEID" val="9cekYKyy6dD7cEOvSxySMW"/>
  <p:tag name="DVSHEQ" val="-1027045835"/>
</p:tagLst>
</file>

<file path=ppt/tags/tag6.xml><?xml version="1.0" encoding="utf-8"?>
<p:tagLst xmlns:a="http://schemas.openxmlformats.org/drawingml/2006/main" xmlns:r="http://schemas.openxmlformats.org/officeDocument/2006/relationships" xmlns:p="http://schemas.openxmlformats.org/presentationml/2006/main">
  <p:tag name="DVSHAPEID" val="zOcBkq97CuBoNS87sRml4c"/>
  <p:tag name="DVSHEQ" val="-1027045835"/>
</p:tagLst>
</file>

<file path=ppt/tags/tag7.xml><?xml version="1.0" encoding="utf-8"?>
<p:tagLst xmlns:a="http://schemas.openxmlformats.org/drawingml/2006/main" xmlns:r="http://schemas.openxmlformats.org/officeDocument/2006/relationships" xmlns:p="http://schemas.openxmlformats.org/presentationml/2006/main">
  <p:tag name="DVSHAPEID" val="vORVmK5GwrSnHkQkHAP2Xb"/>
  <p:tag name="DVSHEQ" val="271167962"/>
</p:tagLst>
</file>

<file path=ppt/tags/tag8.xml><?xml version="1.0" encoding="utf-8"?>
<p:tagLst xmlns:a="http://schemas.openxmlformats.org/drawingml/2006/main" xmlns:r="http://schemas.openxmlformats.org/officeDocument/2006/relationships" xmlns:p="http://schemas.openxmlformats.org/presentationml/2006/main">
  <p:tag name="DVSECTIONID" val="GdgaNl89Y2LdIEHNoI1qPL"/>
</p:tagLst>
</file>

<file path=ppt/tags/tag9.xml><?xml version="1.0" encoding="utf-8"?>
<p:tagLst xmlns:a="http://schemas.openxmlformats.org/drawingml/2006/main" xmlns:r="http://schemas.openxmlformats.org/officeDocument/2006/relationships" xmlns:p="http://schemas.openxmlformats.org/presentationml/2006/main">
  <p:tag name="DVSHAPEID" val="iniO8xI8o5234dFLz5DtiJ"/>
  <p:tag name="DVSHEQ" val="-136647895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1136</TotalTime>
  <Words>3073</Words>
  <Application>Microsoft Office PowerPoint</Application>
  <PresentationFormat>On-screen Show (4:3)</PresentationFormat>
  <Paragraphs>331</Paragraphs>
  <Slides>38</Slides>
  <Notes>36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38</vt:i4>
      </vt:variant>
    </vt:vector>
  </HeadingPairs>
  <TitlesOfParts>
    <vt:vector size="45" baseType="lpstr">
      <vt:lpstr>ＭＳ Ｐゴシック</vt:lpstr>
      <vt:lpstr>Arial</vt:lpstr>
      <vt:lpstr>Calibri</vt:lpstr>
      <vt:lpstr>Georgia</vt:lpstr>
      <vt:lpstr>Gill Sans MT</vt:lpstr>
      <vt:lpstr>Lucida Grande</vt:lpstr>
      <vt:lpstr>Office Theme</vt:lpstr>
      <vt:lpstr>UrbanFootprint</vt:lpstr>
      <vt:lpstr>Goals</vt:lpstr>
      <vt:lpstr>Outline</vt:lpstr>
      <vt:lpstr>What is a Scenario? &amp; What is Scenario Planning?</vt:lpstr>
      <vt:lpstr>Scenario Planning: A Brief History</vt:lpstr>
      <vt:lpstr>Scenario</vt:lpstr>
      <vt:lpstr>FHWA’s Description</vt:lpstr>
      <vt:lpstr>PowerPoint Presentation</vt:lpstr>
      <vt:lpstr>Key Elements of Scenario Planning</vt:lpstr>
      <vt:lpstr>Why develop secnarios?</vt:lpstr>
      <vt:lpstr>Explore the Range of Possibilities</vt:lpstr>
      <vt:lpstr>Analyze Alternatives</vt:lpstr>
      <vt:lpstr>Address Uncertainty</vt:lpstr>
      <vt:lpstr>Communicate with Stakeholders</vt:lpstr>
      <vt:lpstr>Build Consensus and Partnerships</vt:lpstr>
      <vt:lpstr>Inform Decision Making</vt:lpstr>
      <vt:lpstr>UrbanFootprint</vt:lpstr>
      <vt:lpstr>What is UrbanFootprint?</vt:lpstr>
      <vt:lpstr>Open Source</vt:lpstr>
      <vt:lpstr>A Tour of UrbanFootprint</vt:lpstr>
      <vt:lpstr>Scenario Management</vt:lpstr>
      <vt:lpstr>Layer Management</vt:lpstr>
      <vt:lpstr>Charts</vt:lpstr>
      <vt:lpstr>The Map</vt:lpstr>
      <vt:lpstr>Analytical Engines</vt:lpstr>
      <vt:lpstr>Analytical Engines</vt:lpstr>
      <vt:lpstr>Creating Scenarios</vt:lpstr>
      <vt:lpstr>What are the Scenario’s Goals or Properties?</vt:lpstr>
      <vt:lpstr>What are the Current Conditions?</vt:lpstr>
      <vt:lpstr>Translate the Goals onto the Map</vt:lpstr>
      <vt:lpstr>Translate the Goals onto the Map</vt:lpstr>
      <vt:lpstr>Evaluate Performance</vt:lpstr>
      <vt:lpstr>Transport Engine Results  SACOG, Annual 2035</vt:lpstr>
      <vt:lpstr>PowerPoint Presentation</vt:lpstr>
      <vt:lpstr>PowerPoint Presentation</vt:lpstr>
      <vt:lpstr>Informing Decisions</vt:lpstr>
      <vt:lpstr>For more information:</vt:lpstr>
      <vt:lpstr>Thank you</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Roth, Nate</dc:creator>
  <cp:lastModifiedBy>nate</cp:lastModifiedBy>
  <cp:revision>58</cp:revision>
  <dcterms:created xsi:type="dcterms:W3CDTF">2006-08-16T00:00:00Z</dcterms:created>
  <dcterms:modified xsi:type="dcterms:W3CDTF">2015-03-18T15:11:00Z</dcterms:modified>
</cp:coreProperties>
</file>