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257" r:id="rId3"/>
    <p:sldId id="258" r:id="rId4"/>
    <p:sldId id="273" r:id="rId5"/>
    <p:sldId id="274" r:id="rId6"/>
    <p:sldId id="260" r:id="rId7"/>
    <p:sldId id="263" r:id="rId8"/>
    <p:sldId id="261" r:id="rId9"/>
    <p:sldId id="264" r:id="rId10"/>
    <p:sldId id="262" r:id="rId11"/>
    <p:sldId id="265" r:id="rId12"/>
    <p:sldId id="275" r:id="rId13"/>
    <p:sldId id="291" r:id="rId14"/>
    <p:sldId id="276" r:id="rId15"/>
    <p:sldId id="267" r:id="rId16"/>
    <p:sldId id="266" r:id="rId17"/>
    <p:sldId id="269" r:id="rId18"/>
    <p:sldId id="268" r:id="rId19"/>
    <p:sldId id="282" r:id="rId20"/>
    <p:sldId id="292" r:id="rId21"/>
    <p:sldId id="293" r:id="rId22"/>
    <p:sldId id="270" r:id="rId23"/>
    <p:sldId id="294" r:id="rId24"/>
    <p:sldId id="295" r:id="rId25"/>
    <p:sldId id="296" r:id="rId26"/>
    <p:sldId id="297" r:id="rId27"/>
    <p:sldId id="298" r:id="rId28"/>
    <p:sldId id="299" r:id="rId29"/>
    <p:sldId id="300" r:id="rId30"/>
    <p:sldId id="271" r:id="rId31"/>
    <p:sldId id="283" r:id="rId32"/>
    <p:sldId id="279" r:id="rId33"/>
    <p:sldId id="277" r:id="rId34"/>
    <p:sldId id="281" r:id="rId35"/>
    <p:sldId id="301" r:id="rId36"/>
    <p:sldId id="302" r:id="rId37"/>
    <p:sldId id="303" r:id="rId38"/>
    <p:sldId id="304" r:id="rId39"/>
    <p:sldId id="310" r:id="rId40"/>
    <p:sldId id="313" r:id="rId41"/>
    <p:sldId id="309" r:id="rId42"/>
    <p:sldId id="308" r:id="rId43"/>
    <p:sldId id="305" r:id="rId44"/>
    <p:sldId id="306" r:id="rId45"/>
    <p:sldId id="307" r:id="rId46"/>
    <p:sldId id="280" r:id="rId47"/>
    <p:sldId id="272" r:id="rId48"/>
    <p:sldId id="284" r:id="rId49"/>
    <p:sldId id="311" r:id="rId50"/>
    <p:sldId id="324" r:id="rId51"/>
    <p:sldId id="325" r:id="rId52"/>
    <p:sldId id="326" r:id="rId53"/>
    <p:sldId id="327" r:id="rId54"/>
    <p:sldId id="278" r:id="rId55"/>
    <p:sldId id="312" r:id="rId56"/>
    <p:sldId id="285" r:id="rId57"/>
    <p:sldId id="314" r:id="rId58"/>
    <p:sldId id="315" r:id="rId59"/>
    <p:sldId id="316" r:id="rId60"/>
    <p:sldId id="287" r:id="rId61"/>
    <p:sldId id="288" r:id="rId62"/>
    <p:sldId id="317" r:id="rId63"/>
    <p:sldId id="320" r:id="rId64"/>
    <p:sldId id="322" r:id="rId65"/>
    <p:sldId id="286" r:id="rId66"/>
    <p:sldId id="319" r:id="rId67"/>
    <p:sldId id="328"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786" autoAdjust="0"/>
  </p:normalViewPr>
  <p:slideViewPr>
    <p:cSldViewPr>
      <p:cViewPr varScale="1">
        <p:scale>
          <a:sx n="58" d="100"/>
          <a:sy n="58" d="100"/>
        </p:scale>
        <p:origin x="1926" y="72"/>
      </p:cViewPr>
      <p:guideLst>
        <p:guide orient="horz" pos="2160"/>
        <p:guide pos="2880"/>
      </p:guideLst>
    </p:cSldViewPr>
  </p:slideViewPr>
  <p:notesTextViewPr>
    <p:cViewPr>
      <p:scale>
        <a:sx n="100" d="100"/>
        <a:sy n="100" d="100"/>
      </p:scale>
      <p:origin x="0" y="0"/>
    </p:cViewPr>
  </p:notesTextViewPr>
  <p:sorterViewPr>
    <p:cViewPr>
      <p:scale>
        <a:sx n="60" d="100"/>
        <a:sy n="60" d="100"/>
      </p:scale>
      <p:origin x="0" y="3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284A23-4EC1-438F-B563-8954F2B22C9D}" type="datetimeFigureOut">
              <a:rPr lang="en-US" smtClean="0"/>
              <a:t>3/16/2015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A9E237-23D9-4D62-B70D-EB28439363A6}" type="slidenum">
              <a:rPr lang="en-US" smtClean="0"/>
              <a:t>‹#›</a:t>
            </a:fld>
            <a:endParaRPr lang="en-US"/>
          </a:p>
        </p:txBody>
      </p:sp>
    </p:spTree>
    <p:extLst>
      <p:ext uri="{BB962C8B-B14F-4D97-AF65-F5344CB8AC3E}">
        <p14:creationId xmlns:p14="http://schemas.microsoft.com/office/powerpoint/2010/main" val="1890095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1</a:t>
            </a:fld>
            <a:endParaRPr lang="en-US"/>
          </a:p>
        </p:txBody>
      </p:sp>
    </p:spTree>
    <p:extLst>
      <p:ext uri="{BB962C8B-B14F-4D97-AF65-F5344CB8AC3E}">
        <p14:creationId xmlns:p14="http://schemas.microsoft.com/office/powerpoint/2010/main" val="3570181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Place</a:t>
            </a:r>
            <a:r>
              <a:rPr lang="en-US" baseline="0" dirty="0" smtClean="0"/>
              <a:t> Type screenshot:</a:t>
            </a:r>
          </a:p>
          <a:p>
            <a:endParaRPr lang="en-US" baseline="0" dirty="0" smtClean="0"/>
          </a:p>
          <a:p>
            <a:r>
              <a:rPr lang="en-US" baseline="0" dirty="0" smtClean="0"/>
              <a:t>Discussion Items:</a:t>
            </a:r>
          </a:p>
          <a:p>
            <a:r>
              <a:rPr lang="en-US" baseline="0" dirty="0" smtClean="0"/>
              <a:t>This should look very similar to the building type form, because it is.</a:t>
            </a:r>
          </a:p>
          <a:p>
            <a:r>
              <a:rPr lang="en-US" baseline="0" dirty="0" smtClean="0"/>
              <a:t>The functionality is nearly identical.</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11</a:t>
            </a:fld>
            <a:endParaRPr lang="en-US"/>
          </a:p>
        </p:txBody>
      </p:sp>
    </p:spTree>
    <p:extLst>
      <p:ext uri="{BB962C8B-B14F-4D97-AF65-F5344CB8AC3E}">
        <p14:creationId xmlns:p14="http://schemas.microsoft.com/office/powerpoint/2010/main" val="2265621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RUCS types of Crop, Crop Type, and</a:t>
            </a:r>
            <a:r>
              <a:rPr lang="en-US" baseline="0" dirty="0" smtClean="0"/>
              <a:t> Landscape type are a parallel structure to the building, building type, and place type structure. It’s just intended to represent the agricultural, and in the future other </a:t>
            </a:r>
            <a:r>
              <a:rPr lang="en-US" baseline="0" dirty="0" err="1" smtClean="0"/>
              <a:t>openspace</a:t>
            </a:r>
            <a:r>
              <a:rPr lang="en-US" baseline="0" dirty="0" smtClean="0"/>
              <a:t> values for analytical purposes.</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12</a:t>
            </a:fld>
            <a:endParaRPr lang="en-US"/>
          </a:p>
        </p:txBody>
      </p:sp>
    </p:spTree>
    <p:extLst>
      <p:ext uri="{BB962C8B-B14F-4D97-AF65-F5344CB8AC3E}">
        <p14:creationId xmlns:p14="http://schemas.microsoft.com/office/powerpoint/2010/main" val="2871884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A9E237-23D9-4D62-B70D-EB28439363A6}" type="slidenum">
              <a:rPr lang="en-US" smtClean="0"/>
              <a:t>13</a:t>
            </a:fld>
            <a:endParaRPr lang="en-US"/>
          </a:p>
        </p:txBody>
      </p:sp>
    </p:spTree>
    <p:extLst>
      <p:ext uri="{BB962C8B-B14F-4D97-AF65-F5344CB8AC3E}">
        <p14:creationId xmlns:p14="http://schemas.microsoft.com/office/powerpoint/2010/main" val="4226671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Changing place types mid-process can create confusion and require that you revisit previously completed work.</a:t>
            </a:r>
            <a:r>
              <a:rPr lang="en-US" baseline="0" dirty="0" smtClean="0"/>
              <a:t> This could be time consuming and may lead to unintended results in your scenario. </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14</a:t>
            </a:fld>
            <a:endParaRPr lang="en-US"/>
          </a:p>
        </p:txBody>
      </p:sp>
    </p:spTree>
    <p:extLst>
      <p:ext uri="{BB962C8B-B14F-4D97-AF65-F5344CB8AC3E}">
        <p14:creationId xmlns:p14="http://schemas.microsoft.com/office/powerpoint/2010/main" val="862127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a:t>
            </a:r>
            <a:r>
              <a:rPr lang="en-US" baseline="0" dirty="0" smtClean="0"/>
              <a:t> Goal: </a:t>
            </a:r>
          </a:p>
          <a:p>
            <a:endParaRPr lang="en-US" baseline="0" dirty="0" smtClean="0"/>
          </a:p>
          <a:p>
            <a:r>
              <a:rPr lang="en-US" baseline="0" dirty="0" smtClean="0"/>
              <a:t>Discussion Items:</a:t>
            </a:r>
          </a:p>
          <a:p>
            <a:pPr marL="228600" indent="-228600">
              <a:buAutoNum type="arabicPeriod"/>
            </a:pPr>
            <a:r>
              <a:rPr lang="en-US" baseline="0" dirty="0" smtClean="0"/>
              <a:t>This is a critical step. Defining the scenarios’ goals and properties sets the rest of the planning process up.</a:t>
            </a:r>
          </a:p>
          <a:p>
            <a:pPr marL="228600" indent="-228600">
              <a:buAutoNum type="arabicPeriod"/>
            </a:pPr>
            <a:r>
              <a:rPr lang="en-US" baseline="0" dirty="0" smtClean="0"/>
              <a:t>Outreach and stakeholder involvement could be highly beneficial depending on your work plan</a:t>
            </a:r>
          </a:p>
          <a:p>
            <a:pPr marL="228600" indent="-228600">
              <a:buAutoNum type="arabicPeriod"/>
            </a:pPr>
            <a:r>
              <a:rPr lang="en-US" baseline="0" dirty="0" smtClean="0"/>
              <a:t>Many features of the scenario should be outlined at this point:</a:t>
            </a:r>
          </a:p>
          <a:p>
            <a:pPr marL="685800" lvl="1" indent="-228600">
              <a:buAutoNum type="arabicPeriod"/>
            </a:pPr>
            <a:r>
              <a:rPr lang="en-US" baseline="0" dirty="0" smtClean="0"/>
              <a:t>Population change</a:t>
            </a:r>
          </a:p>
          <a:p>
            <a:pPr marL="685800" lvl="1" indent="-228600">
              <a:buAutoNum type="arabicPeriod"/>
            </a:pPr>
            <a:r>
              <a:rPr lang="en-US" baseline="0" dirty="0" smtClean="0"/>
              <a:t>Employment growth </a:t>
            </a:r>
          </a:p>
          <a:p>
            <a:pPr marL="685800" lvl="1" indent="-228600">
              <a:buAutoNum type="arabicPeriod"/>
            </a:pPr>
            <a:r>
              <a:rPr lang="en-US" baseline="0" dirty="0" smtClean="0"/>
              <a:t>Urban Form</a:t>
            </a:r>
          </a:p>
          <a:p>
            <a:pPr marL="685800" lvl="1" indent="-228600">
              <a:buAutoNum type="arabicPeriod"/>
            </a:pPr>
            <a:r>
              <a:rPr lang="en-US" baseline="0" dirty="0" smtClean="0"/>
              <a:t>Growth centers</a:t>
            </a:r>
          </a:p>
          <a:p>
            <a:pPr marL="685800" lvl="1" indent="-228600">
              <a:buAutoNum type="arabicPeriod"/>
            </a:pPr>
            <a:r>
              <a:rPr lang="en-US" baseline="0" dirty="0" smtClean="0"/>
              <a:t>Housing types and densities</a:t>
            </a:r>
          </a:p>
          <a:p>
            <a:pPr marL="685800" lvl="1" indent="-228600">
              <a:buAutoNum type="arabicPeriod"/>
            </a:pPr>
            <a:r>
              <a:rPr lang="en-US" baseline="0" dirty="0" smtClean="0"/>
              <a:t>Land and resource protection goals</a:t>
            </a:r>
          </a:p>
          <a:p>
            <a:pPr marL="685800" lvl="1" indent="-228600">
              <a:buAutoNum type="arabicPeriod"/>
            </a:pPr>
            <a:r>
              <a:rPr lang="en-US" baseline="0" dirty="0" smtClean="0"/>
              <a:t>Transportation system goals</a:t>
            </a:r>
          </a:p>
          <a:p>
            <a:pPr marL="685800" lvl="1" indent="-228600">
              <a:buAutoNum type="arabicPeriod"/>
            </a:pPr>
            <a:endParaRPr lang="en-US" baseline="0" dirty="0" smtClean="0"/>
          </a:p>
          <a:p>
            <a:pPr marL="228600" lvl="0" indent="-228600">
              <a:buAutoNum type="arabicPeriod"/>
            </a:pPr>
            <a:endParaRPr lang="en-US" baseline="0" dirty="0" smtClean="0"/>
          </a:p>
          <a:p>
            <a:pPr marL="0" lvl="0" indent="0">
              <a:buNone/>
            </a:pPr>
            <a:endParaRPr lang="en-US" baseline="0" dirty="0" smtClean="0"/>
          </a:p>
        </p:txBody>
      </p:sp>
      <p:sp>
        <p:nvSpPr>
          <p:cNvPr id="4" name="Slide Number Placeholder 3"/>
          <p:cNvSpPr>
            <a:spLocks noGrp="1"/>
          </p:cNvSpPr>
          <p:nvPr>
            <p:ph type="sldNum" sz="quarter" idx="10"/>
          </p:nvPr>
        </p:nvSpPr>
        <p:spPr/>
        <p:txBody>
          <a:bodyPr/>
          <a:lstStyle/>
          <a:p>
            <a:fld id="{E24001A3-F338-4CD4-AC5B-2723AD19D1A5}" type="slidenum">
              <a:rPr lang="en-US" smtClean="0"/>
              <a:t>15</a:t>
            </a:fld>
            <a:endParaRPr lang="en-US"/>
          </a:p>
        </p:txBody>
      </p:sp>
    </p:spTree>
    <p:extLst>
      <p:ext uri="{BB962C8B-B14F-4D97-AF65-F5344CB8AC3E}">
        <p14:creationId xmlns:p14="http://schemas.microsoft.com/office/powerpoint/2010/main" val="2557150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Discussion Items:</a:t>
            </a:r>
          </a:p>
          <a:p>
            <a:r>
              <a:rPr lang="en-US" dirty="0" smtClean="0"/>
              <a:t>Define your scenario’s goals</a:t>
            </a:r>
            <a:r>
              <a:rPr lang="en-US" baseline="0" dirty="0" smtClean="0"/>
              <a:t> in numeric terms.</a:t>
            </a:r>
            <a:endParaRPr lang="en-US" dirty="0" smtClean="0"/>
          </a:p>
          <a:p>
            <a:r>
              <a:rPr lang="en-US" dirty="0" smtClean="0"/>
              <a:t>Translate the higher</a:t>
            </a:r>
            <a:r>
              <a:rPr lang="en-US" baseline="0" dirty="0" smtClean="0"/>
              <a:t> level goals into numeric targets that you can meet though editing the scenario’s land use.</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16</a:t>
            </a:fld>
            <a:endParaRPr lang="en-US"/>
          </a:p>
        </p:txBody>
      </p:sp>
    </p:spTree>
    <p:extLst>
      <p:ext uri="{BB962C8B-B14F-4D97-AF65-F5344CB8AC3E}">
        <p14:creationId xmlns:p14="http://schemas.microsoft.com/office/powerpoint/2010/main" val="2186040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Discussion Items:</a:t>
            </a:r>
          </a:p>
          <a:p>
            <a:endParaRPr lang="en-US" dirty="0" smtClean="0"/>
          </a:p>
          <a:p>
            <a:r>
              <a:rPr lang="en-US" dirty="0" smtClean="0"/>
              <a:t>The</a:t>
            </a:r>
            <a:r>
              <a:rPr lang="en-US" baseline="0" dirty="0" smtClean="0"/>
              <a:t> existing condition matters. You will be determining what changes to apply on top of the existing conditions and how those changes will effect the existing built form.</a:t>
            </a:r>
          </a:p>
          <a:p>
            <a:endParaRPr lang="en-US" baseline="0" dirty="0" smtClean="0"/>
          </a:p>
          <a:p>
            <a:r>
              <a:rPr lang="en-US" baseline="0" dirty="0" smtClean="0"/>
              <a:t>You will get to choose whether you are adding new development while leaving the existing structures in place, or will be redeveloping the parcels through tearing down the buildings and replacing them with all new ones.</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17</a:t>
            </a:fld>
            <a:endParaRPr lang="en-US"/>
          </a:p>
        </p:txBody>
      </p:sp>
    </p:spTree>
    <p:extLst>
      <p:ext uri="{BB962C8B-B14F-4D97-AF65-F5344CB8AC3E}">
        <p14:creationId xmlns:p14="http://schemas.microsoft.com/office/powerpoint/2010/main" val="1972256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Discussion Items:</a:t>
            </a:r>
          </a:p>
          <a:p>
            <a:endParaRPr lang="en-US" dirty="0" smtClean="0"/>
          </a:p>
          <a:p>
            <a:r>
              <a:rPr lang="en-US" dirty="0" smtClean="0"/>
              <a:t>How</a:t>
            </a:r>
            <a:r>
              <a:rPr lang="en-US" baseline="0" dirty="0" smtClean="0"/>
              <a:t> will you choose where to locate the changes? </a:t>
            </a:r>
          </a:p>
          <a:p>
            <a:r>
              <a:rPr lang="en-US" baseline="0" dirty="0" smtClean="0"/>
              <a:t>Will you be focusing on infill? </a:t>
            </a:r>
          </a:p>
          <a:p>
            <a:r>
              <a:rPr lang="en-US" baseline="0" dirty="0" smtClean="0"/>
              <a:t>How much greenfield development will be permitted? </a:t>
            </a:r>
          </a:p>
          <a:p>
            <a:r>
              <a:rPr lang="en-US" baseline="0" dirty="0" smtClean="0"/>
              <a:t>What are the priorities for protection?</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18</a:t>
            </a:fld>
            <a:endParaRPr lang="en-US"/>
          </a:p>
        </p:txBody>
      </p:sp>
    </p:spTree>
    <p:extLst>
      <p:ext uri="{BB962C8B-B14F-4D97-AF65-F5344CB8AC3E}">
        <p14:creationId xmlns:p14="http://schemas.microsoft.com/office/powerpoint/2010/main" val="2254593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a:t>
            </a:r>
            <a:r>
              <a:rPr lang="en-US" dirty="0" err="1" smtClean="0"/>
              <a:t>UrbanFootrpint</a:t>
            </a:r>
            <a:r>
              <a:rPr lang="en-US" baseline="0" dirty="0" smtClean="0"/>
              <a:t> is what is known as a “Thin Client” application. You will do all of your work for editing (during this course) through the use of a web browser.</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19</a:t>
            </a:fld>
            <a:endParaRPr lang="en-US"/>
          </a:p>
        </p:txBody>
      </p:sp>
    </p:spTree>
    <p:extLst>
      <p:ext uri="{BB962C8B-B14F-4D97-AF65-F5344CB8AC3E}">
        <p14:creationId xmlns:p14="http://schemas.microsoft.com/office/powerpoint/2010/main" val="2326475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Username:</a:t>
            </a:r>
            <a:r>
              <a:rPr lang="en-US" baseline="0" dirty="0" smtClean="0"/>
              <a:t> test</a:t>
            </a:r>
          </a:p>
          <a:p>
            <a:r>
              <a:rPr lang="en-US" baseline="0" dirty="0" smtClean="0"/>
              <a:t>Password: test</a:t>
            </a:r>
          </a:p>
          <a:p>
            <a:endParaRPr lang="en-US" baseline="0" dirty="0" smtClean="0"/>
          </a:p>
          <a:p>
            <a:r>
              <a:rPr lang="en-US" baseline="0" dirty="0" smtClean="0"/>
              <a:t>The use of tab to switch between username and password doesn’t work.</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20</a:t>
            </a:fld>
            <a:endParaRPr lang="en-US"/>
          </a:p>
        </p:txBody>
      </p:sp>
    </p:spTree>
    <p:extLst>
      <p:ext uri="{BB962C8B-B14F-4D97-AF65-F5344CB8AC3E}">
        <p14:creationId xmlns:p14="http://schemas.microsoft.com/office/powerpoint/2010/main" val="672580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Goals: To familiarize the student with the needed</a:t>
            </a:r>
            <a:r>
              <a:rPr lang="en-US" baseline="0" dirty="0" smtClean="0"/>
              <a:t> information to contribute to the creation of a scenario through editing.</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2</a:t>
            </a:fld>
            <a:endParaRPr lang="en-US"/>
          </a:p>
        </p:txBody>
      </p:sp>
    </p:spTree>
    <p:extLst>
      <p:ext uri="{BB962C8B-B14F-4D97-AF65-F5344CB8AC3E}">
        <p14:creationId xmlns:p14="http://schemas.microsoft.com/office/powerpoint/2010/main" val="2437918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Discussion Items:</a:t>
            </a:r>
          </a:p>
          <a:p>
            <a:r>
              <a:rPr lang="en-US" dirty="0" smtClean="0"/>
              <a:t>Starting</a:t>
            </a:r>
            <a:r>
              <a:rPr lang="en-US" baseline="0" dirty="0" smtClean="0"/>
              <a:t> an over view of the user interface. </a:t>
            </a:r>
          </a:p>
          <a:p>
            <a:endParaRPr lang="en-US" baseline="0" dirty="0" smtClean="0"/>
          </a:p>
          <a:p>
            <a:r>
              <a:rPr lang="en-US" baseline="0" dirty="0" smtClean="0"/>
              <a:t>We will go through the major sections of the UI one at a time, introducing what they are, how you get to them, and how you use them.</a:t>
            </a:r>
          </a:p>
          <a:p>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22</a:t>
            </a:fld>
            <a:endParaRPr lang="en-US"/>
          </a:p>
        </p:txBody>
      </p:sp>
    </p:spTree>
    <p:extLst>
      <p:ext uri="{BB962C8B-B14F-4D97-AF65-F5344CB8AC3E}">
        <p14:creationId xmlns:p14="http://schemas.microsoft.com/office/powerpoint/2010/main" val="3606074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Scenario Management tools are all at the upper</a:t>
            </a:r>
            <a:r>
              <a:rPr lang="en-US" baseline="0" dirty="0" smtClean="0"/>
              <a:t> left corner of the window. These allow you to choose which scenario you’re viewing in the main map. They also allow you to create a new scenario through copying an existing scenario, or by starting from the existing condition and building your scenario from scratch.</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23</a:t>
            </a:fld>
            <a:endParaRPr lang="en-US"/>
          </a:p>
        </p:txBody>
      </p:sp>
    </p:spTree>
    <p:extLst>
      <p:ext uri="{BB962C8B-B14F-4D97-AF65-F5344CB8AC3E}">
        <p14:creationId xmlns:p14="http://schemas.microsoft.com/office/powerpoint/2010/main" val="2003865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Layer Management is on the left side</a:t>
            </a:r>
            <a:r>
              <a:rPr lang="en-US" baseline="0" dirty="0" smtClean="0"/>
              <a:t> of the window below the scenario manager.</a:t>
            </a:r>
          </a:p>
          <a:p>
            <a:endParaRPr lang="en-US" baseline="0" dirty="0" smtClean="0"/>
          </a:p>
          <a:p>
            <a:r>
              <a:rPr lang="en-US" baseline="0" dirty="0" smtClean="0"/>
              <a:t>In layer management you choose which layers are visible through the use of the check boxes.</a:t>
            </a:r>
          </a:p>
          <a:p>
            <a:endParaRPr lang="en-US" baseline="0" dirty="0" smtClean="0"/>
          </a:p>
          <a:p>
            <a:r>
              <a:rPr lang="en-US" baseline="0" dirty="0" smtClean="0"/>
              <a:t>One layer at a time can be the active layer (highlighted in blue).</a:t>
            </a:r>
          </a:p>
          <a:p>
            <a:r>
              <a:rPr lang="en-US" baseline="0" dirty="0" smtClean="0"/>
              <a:t>The active layer is the target for any actions you perform.</a:t>
            </a:r>
          </a:p>
          <a:p>
            <a:endParaRPr lang="en-US" baseline="0" dirty="0" smtClean="0"/>
          </a:p>
          <a:p>
            <a:r>
              <a:rPr lang="en-US" baseline="0" dirty="0" smtClean="0"/>
              <a:t>Using the two arrows along the upper edge of the layer manager you can change the order of the layer stack (which layers draw on top of the others) as well as add new layers and determine their role within the UF.</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24</a:t>
            </a:fld>
            <a:endParaRPr lang="en-US"/>
          </a:p>
        </p:txBody>
      </p:sp>
    </p:spTree>
    <p:extLst>
      <p:ext uri="{BB962C8B-B14F-4D97-AF65-F5344CB8AC3E}">
        <p14:creationId xmlns:p14="http://schemas.microsoft.com/office/powerpoint/2010/main" val="3038560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Charts</a:t>
            </a:r>
            <a:r>
              <a:rPr lang="en-US" baseline="0" dirty="0" smtClean="0"/>
              <a:t> give you an idea of where your scenario currently stands. When viewing the base condition, you will see only a few charts. If you are viewing a scenario (set in the scenario manager), you will have charts that show the increment (just the change to the land use), and the combined effect of the base condition + the increment.</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25</a:t>
            </a:fld>
            <a:endParaRPr lang="en-US"/>
          </a:p>
        </p:txBody>
      </p:sp>
    </p:spTree>
    <p:extLst>
      <p:ext uri="{BB962C8B-B14F-4D97-AF65-F5344CB8AC3E}">
        <p14:creationId xmlns:p14="http://schemas.microsoft.com/office/powerpoint/2010/main" val="918071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map is where you visualize</a:t>
            </a:r>
            <a:r>
              <a:rPr lang="en-US" baseline="0" dirty="0" smtClean="0"/>
              <a:t> your land use. </a:t>
            </a:r>
          </a:p>
          <a:p>
            <a:endParaRPr lang="en-US" baseline="0" dirty="0" smtClean="0"/>
          </a:p>
          <a:p>
            <a:r>
              <a:rPr lang="en-US" baseline="0" dirty="0" smtClean="0"/>
              <a:t>On the upper left, there is a search box, just below it are fairly standard tools for zooming and panning the map. To the right of the search box is an icon that gives you access to the building, building type, place type, crop, crop type, and landscape type menus. </a:t>
            </a:r>
          </a:p>
          <a:p>
            <a:endParaRPr lang="en-US" baseline="0" dirty="0" smtClean="0"/>
          </a:p>
          <a:p>
            <a:r>
              <a:rPr lang="en-US" baseline="0" dirty="0" smtClean="0"/>
              <a:t>Along the upper edge of the map are tools (highlighted on the next page) for zooming to the full extent, selecting items (pointer, polygon, rectangle), information display, query, and selection.</a:t>
            </a:r>
          </a:p>
          <a:p>
            <a:endParaRPr lang="en-US" baseline="0" dirty="0" smtClean="0"/>
          </a:p>
          <a:p>
            <a:r>
              <a:rPr lang="en-US" baseline="0" dirty="0" smtClean="0"/>
              <a:t>On the far right side of the map is a little slide out panel that gives you access to the scenario builder for applying land use changes, and the analytical modules.</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26</a:t>
            </a:fld>
            <a:endParaRPr lang="en-US"/>
          </a:p>
        </p:txBody>
      </p:sp>
    </p:spTree>
    <p:extLst>
      <p:ext uri="{BB962C8B-B14F-4D97-AF65-F5344CB8AC3E}">
        <p14:creationId xmlns:p14="http://schemas.microsoft.com/office/powerpoint/2010/main" val="3584789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a:t>
            </a:r>
            <a:r>
              <a:rPr lang="en-US" baseline="0" dirty="0" smtClean="0"/>
              <a:t> on the small panel on the right to expose the scenario builder and analysis controls.</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28</a:t>
            </a:fld>
            <a:endParaRPr lang="en-US"/>
          </a:p>
        </p:txBody>
      </p:sp>
    </p:spTree>
    <p:extLst>
      <p:ext uri="{BB962C8B-B14F-4D97-AF65-F5344CB8AC3E}">
        <p14:creationId xmlns:p14="http://schemas.microsoft.com/office/powerpoint/2010/main" val="3735196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Scenario Management details:</a:t>
            </a:r>
          </a:p>
          <a:p>
            <a:endParaRPr lang="en-US" dirty="0" smtClean="0"/>
          </a:p>
          <a:p>
            <a:r>
              <a:rPr lang="en-US" dirty="0" smtClean="0"/>
              <a:t>If multiple geographic</a:t>
            </a:r>
            <a:r>
              <a:rPr lang="en-US" baseline="0" dirty="0" smtClean="0"/>
              <a:t> areas are configured, then those can be selected at the top of the screen (i.e. Sutter County)</a:t>
            </a:r>
          </a:p>
          <a:p>
            <a:endParaRPr lang="en-US" baseline="0" dirty="0" smtClean="0"/>
          </a:p>
          <a:p>
            <a:r>
              <a:rPr lang="en-US" baseline="0" dirty="0" smtClean="0"/>
              <a:t>You can view the base condition by clicking on it, or select a future scenario through selecting it. </a:t>
            </a:r>
          </a:p>
          <a:p>
            <a:endParaRPr lang="en-US" baseline="0" dirty="0" smtClean="0"/>
          </a:p>
          <a:p>
            <a:r>
              <a:rPr lang="en-US" baseline="0" dirty="0" smtClean="0"/>
              <a:t>The downward pointing arrow next to the geographic area selector lets you open the dialog for managing new or existing scenarios.</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30</a:t>
            </a:fld>
            <a:endParaRPr lang="en-US"/>
          </a:p>
        </p:txBody>
      </p:sp>
    </p:spTree>
    <p:extLst>
      <p:ext uri="{BB962C8B-B14F-4D97-AF65-F5344CB8AC3E}">
        <p14:creationId xmlns:p14="http://schemas.microsoft.com/office/powerpoint/2010/main" val="3290381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where you create, copy,</a:t>
            </a:r>
            <a:r>
              <a:rPr lang="en-US" baseline="0" dirty="0" smtClean="0"/>
              <a:t> or delete scenarios. You can also edit the scenario information. </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31</a:t>
            </a:fld>
            <a:endParaRPr lang="en-US"/>
          </a:p>
        </p:txBody>
      </p:sp>
    </p:spTree>
    <p:extLst>
      <p:ext uri="{BB962C8B-B14F-4D97-AF65-F5344CB8AC3E}">
        <p14:creationId xmlns:p14="http://schemas.microsoft.com/office/powerpoint/2010/main" val="1752866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32</a:t>
            </a:fld>
            <a:endParaRPr lang="en-US"/>
          </a:p>
        </p:txBody>
      </p:sp>
    </p:spTree>
    <p:extLst>
      <p:ext uri="{BB962C8B-B14F-4D97-AF65-F5344CB8AC3E}">
        <p14:creationId xmlns:p14="http://schemas.microsoft.com/office/powerpoint/2010/main" val="1416195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Layer</a:t>
            </a:r>
            <a:r>
              <a:rPr lang="en-US" baseline="0" dirty="0" smtClean="0"/>
              <a:t> management allows you to control what you see on the map and how the layers interact with each other.</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33</a:t>
            </a:fld>
            <a:endParaRPr lang="en-US"/>
          </a:p>
        </p:txBody>
      </p:sp>
    </p:spTree>
    <p:extLst>
      <p:ext uri="{BB962C8B-B14F-4D97-AF65-F5344CB8AC3E}">
        <p14:creationId xmlns:p14="http://schemas.microsoft.com/office/powerpoint/2010/main" val="4114529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Urban</a:t>
            </a:r>
            <a:r>
              <a:rPr lang="en-US" baseline="0" dirty="0" smtClean="0"/>
              <a:t>Footprint builds a scenario by adding the “change” or “increment” that you’ve painted on top of a base conditions dataset. The combination of the two produces what is known as the “End state.” The “End State” represents what will be on the ground in the future (at what ever time you’re targeting). </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4</a:t>
            </a:fld>
            <a:endParaRPr lang="en-US"/>
          </a:p>
        </p:txBody>
      </p:sp>
    </p:spTree>
    <p:extLst>
      <p:ext uri="{BB962C8B-B14F-4D97-AF65-F5344CB8AC3E}">
        <p14:creationId xmlns:p14="http://schemas.microsoft.com/office/powerpoint/2010/main" val="19524473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the draw order</a:t>
            </a:r>
            <a:r>
              <a:rPr lang="en-US" baseline="0" dirty="0" smtClean="0"/>
              <a:t> of the layer stack. Layers at the top will obscure those below with the exception that the “background” layers will appear at the very bottom.</a:t>
            </a:r>
          </a:p>
          <a:p>
            <a:endParaRPr lang="en-US" baseline="0" dirty="0" smtClean="0"/>
          </a:p>
          <a:p>
            <a:r>
              <a:rPr lang="en-US" baseline="0" dirty="0" smtClean="0"/>
              <a:t>Background layers are there only for reference you cannot directly interact with them.</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35</a:t>
            </a:fld>
            <a:endParaRPr lang="en-US"/>
          </a:p>
        </p:txBody>
      </p:sp>
    </p:spTree>
    <p:extLst>
      <p:ext uri="{BB962C8B-B14F-4D97-AF65-F5344CB8AC3E}">
        <p14:creationId xmlns:p14="http://schemas.microsoft.com/office/powerpoint/2010/main" val="1448713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Advanced layer management will allow you to add</a:t>
            </a:r>
            <a:r>
              <a:rPr lang="en-US" baseline="0" dirty="0" smtClean="0"/>
              <a:t>, remove, or modify layers.</a:t>
            </a:r>
          </a:p>
          <a:p>
            <a:endParaRPr lang="en-US" baseline="0" dirty="0" smtClean="0"/>
          </a:p>
          <a:p>
            <a:r>
              <a:rPr lang="en-US" baseline="0" dirty="0" smtClean="0"/>
              <a:t>You can also export layers to an ESRI File Geodatabase for use in ArcGIS. </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36</a:t>
            </a:fld>
            <a:endParaRPr lang="en-US"/>
          </a:p>
        </p:txBody>
      </p:sp>
    </p:spTree>
    <p:extLst>
      <p:ext uri="{BB962C8B-B14F-4D97-AF65-F5344CB8AC3E}">
        <p14:creationId xmlns:p14="http://schemas.microsoft.com/office/powerpoint/2010/main" val="213880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Advanced Layer Management window, you can control most aspects of a layer’s behavior.</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37</a:t>
            </a:fld>
            <a:endParaRPr lang="en-US"/>
          </a:p>
        </p:txBody>
      </p:sp>
    </p:spTree>
    <p:extLst>
      <p:ext uri="{BB962C8B-B14F-4D97-AF65-F5344CB8AC3E}">
        <p14:creationId xmlns:p14="http://schemas.microsoft.com/office/powerpoint/2010/main" val="24289293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Primary Layer is generally a</a:t>
            </a:r>
            <a:r>
              <a:rPr lang="en-US" baseline="0" dirty="0" smtClean="0"/>
              <a:t> parcel layer.</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38</a:t>
            </a:fld>
            <a:endParaRPr lang="en-US"/>
          </a:p>
        </p:txBody>
      </p:sp>
    </p:spTree>
    <p:extLst>
      <p:ext uri="{BB962C8B-B14F-4D97-AF65-F5344CB8AC3E}">
        <p14:creationId xmlns:p14="http://schemas.microsoft.com/office/powerpoint/2010/main" val="26831381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Discusison</a:t>
            </a:r>
            <a:r>
              <a:rPr lang="en-US" baseline="0" dirty="0" smtClean="0"/>
              <a:t> items:</a:t>
            </a:r>
          </a:p>
          <a:p>
            <a:endParaRPr lang="en-US" baseline="0" dirty="0" smtClean="0"/>
          </a:p>
          <a:p>
            <a:r>
              <a:rPr lang="en-US" baseline="0" dirty="0" smtClean="0"/>
              <a:t>Scope: a commonly used term in programming that also applies here. A layer’s scope is it’s range of uses. i.e. is the layer’s scope limited to one scenario, or is it accessible to all scenarios?</a:t>
            </a:r>
          </a:p>
          <a:p>
            <a:endParaRPr lang="en-US" baseline="0" dirty="0" smtClean="0"/>
          </a:p>
          <a:p>
            <a:r>
              <a:rPr lang="en-US" baseline="0" dirty="0" smtClean="0"/>
              <a:t>Each layer can have behavior assigned to it. The only active behavior at the moment is that of an “environmental constraint” which allows you to reduce the </a:t>
            </a:r>
            <a:r>
              <a:rPr lang="en-US" baseline="0" dirty="0" err="1" smtClean="0"/>
              <a:t>developablity</a:t>
            </a:r>
            <a:r>
              <a:rPr lang="en-US" baseline="0" dirty="0" smtClean="0"/>
              <a:t> of a parcel based on environmental factors that overlap it.</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39</a:t>
            </a:fld>
            <a:endParaRPr lang="en-US"/>
          </a:p>
        </p:txBody>
      </p:sp>
    </p:spTree>
    <p:extLst>
      <p:ext uri="{BB962C8B-B14F-4D97-AF65-F5344CB8AC3E}">
        <p14:creationId xmlns:p14="http://schemas.microsoft.com/office/powerpoint/2010/main" val="1544514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Environmental constraints allow us to represent the reduced ability</a:t>
            </a:r>
            <a:r>
              <a:rPr lang="en-US" baseline="0" dirty="0" smtClean="0"/>
              <a:t> to develop a parcel when it has overlapping environmental or other considerations.</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40</a:t>
            </a:fld>
            <a:endParaRPr lang="en-US"/>
          </a:p>
        </p:txBody>
      </p:sp>
    </p:spTree>
    <p:extLst>
      <p:ext uri="{BB962C8B-B14F-4D97-AF65-F5344CB8AC3E}">
        <p14:creationId xmlns:p14="http://schemas.microsoft.com/office/powerpoint/2010/main" val="37109960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a:t>
            </a:r>
            <a:r>
              <a:rPr lang="en-US" baseline="0" dirty="0" smtClean="0"/>
              <a:t>h layer has a spatial or tabular relationship to the Primary Layer.</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41</a:t>
            </a:fld>
            <a:endParaRPr lang="en-US"/>
          </a:p>
        </p:txBody>
      </p:sp>
    </p:spTree>
    <p:extLst>
      <p:ext uri="{BB962C8B-B14F-4D97-AF65-F5344CB8AC3E}">
        <p14:creationId xmlns:p14="http://schemas.microsoft.com/office/powerpoint/2010/main" val="39294378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spatial structure, the squares represent the primary layer.</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42</a:t>
            </a:fld>
            <a:endParaRPr lang="en-US"/>
          </a:p>
        </p:txBody>
      </p:sp>
    </p:spTree>
    <p:extLst>
      <p:ext uri="{BB962C8B-B14F-4D97-AF65-F5344CB8AC3E}">
        <p14:creationId xmlns:p14="http://schemas.microsoft.com/office/powerpoint/2010/main" val="34899865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a:t>
            </a:r>
            <a:r>
              <a:rPr lang="en-US" baseline="0" dirty="0" smtClean="0"/>
              <a:t> polygon in the new layer has a relationship with every polygon in the primary layer that it touches.</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43</a:t>
            </a:fld>
            <a:endParaRPr lang="en-US"/>
          </a:p>
        </p:txBody>
      </p:sp>
    </p:spTree>
    <p:extLst>
      <p:ext uri="{BB962C8B-B14F-4D97-AF65-F5344CB8AC3E}">
        <p14:creationId xmlns:p14="http://schemas.microsoft.com/office/powerpoint/2010/main" val="462304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polygon</a:t>
            </a:r>
            <a:r>
              <a:rPr lang="en-US" baseline="0" dirty="0" smtClean="0"/>
              <a:t> in a new layer has a relationship with the primary layer polygon that contains its centroid.</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44</a:t>
            </a:fld>
            <a:endParaRPr lang="en-US"/>
          </a:p>
        </p:txBody>
      </p:sp>
    </p:spTree>
    <p:extLst>
      <p:ext uri="{BB962C8B-B14F-4D97-AF65-F5344CB8AC3E}">
        <p14:creationId xmlns:p14="http://schemas.microsoft.com/office/powerpoint/2010/main" val="2477552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note that this isn’t just a simple addition or</a:t>
            </a:r>
            <a:r>
              <a:rPr lang="en-US" baseline="0" dirty="0" smtClean="0"/>
              <a:t> replacement of the base condition with the change map. UrbanFootprint implements rules that play several roles to control how overlaps are handled.</a:t>
            </a:r>
          </a:p>
          <a:p>
            <a:endParaRPr lang="en-US" baseline="0" dirty="0" smtClean="0"/>
          </a:p>
          <a:p>
            <a:pPr marL="228600" indent="-228600">
              <a:buAutoNum type="arabicPeriod"/>
            </a:pPr>
            <a:r>
              <a:rPr lang="en-US" baseline="0" dirty="0" smtClean="0"/>
              <a:t>Infill/Redevelopment: As you add changes you are also defining for those changes whether any overlaps with the base condition should be treated as Infill where much of the existing land use is left in place, and additional development is added to fill in any available capacity. Alternately the existing condition can be cleared from the parcel to represent a full reconstruction of the location. </a:t>
            </a:r>
          </a:p>
          <a:p>
            <a:pPr marL="228600" indent="-228600">
              <a:buAutoNum type="arabicPeriod"/>
            </a:pPr>
            <a:r>
              <a:rPr lang="en-US" baseline="0" dirty="0" smtClean="0"/>
              <a:t>Development Constraints: Layers can be added to the scenario that constrain development in locations that overlap. More on these later.</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A9A9E237-23D9-4D62-B70D-EB28439363A6}" type="slidenum">
              <a:rPr lang="en-US" smtClean="0"/>
              <a:t>5</a:t>
            </a:fld>
            <a:endParaRPr lang="en-US"/>
          </a:p>
        </p:txBody>
      </p:sp>
    </p:spTree>
    <p:extLst>
      <p:ext uri="{BB962C8B-B14F-4D97-AF65-F5344CB8AC3E}">
        <p14:creationId xmlns:p14="http://schemas.microsoft.com/office/powerpoint/2010/main" val="16192240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polygon</a:t>
            </a:r>
            <a:r>
              <a:rPr lang="en-US" baseline="0" dirty="0" smtClean="0"/>
              <a:t> in the new layer has a relationship with every polygon in the primary layer who’s centroid fall in it.</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45</a:t>
            </a:fld>
            <a:endParaRPr lang="en-US"/>
          </a:p>
        </p:txBody>
      </p:sp>
    </p:spTree>
    <p:extLst>
      <p:ext uri="{BB962C8B-B14F-4D97-AF65-F5344CB8AC3E}">
        <p14:creationId xmlns:p14="http://schemas.microsoft.com/office/powerpoint/2010/main" val="19772279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SRID is</a:t>
            </a:r>
            <a:r>
              <a:rPr lang="en-US" baseline="0" dirty="0" smtClean="0"/>
              <a:t> an EPSG code that defines the projection: For example California Albers NAD83 is 3310, Web Mercator is: 3857, and WGS84 (</a:t>
            </a:r>
            <a:r>
              <a:rPr lang="en-US" baseline="0" dirty="0" err="1" smtClean="0"/>
              <a:t>Lat</a:t>
            </a:r>
            <a:r>
              <a:rPr lang="en-US" baseline="0" dirty="0" smtClean="0"/>
              <a:t>/Long) is 4326. Look up others at http://spatialreference.org/</a:t>
            </a:r>
          </a:p>
          <a:p>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46</a:t>
            </a:fld>
            <a:endParaRPr lang="en-US"/>
          </a:p>
        </p:txBody>
      </p:sp>
    </p:spTree>
    <p:extLst>
      <p:ext uri="{BB962C8B-B14F-4D97-AF65-F5344CB8AC3E}">
        <p14:creationId xmlns:p14="http://schemas.microsoft.com/office/powerpoint/2010/main" val="37691358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47</a:t>
            </a:fld>
            <a:endParaRPr lang="en-US"/>
          </a:p>
        </p:txBody>
      </p:sp>
    </p:spTree>
    <p:extLst>
      <p:ext uri="{BB962C8B-B14F-4D97-AF65-F5344CB8AC3E}">
        <p14:creationId xmlns:p14="http://schemas.microsoft.com/office/powerpoint/2010/main" val="19531179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50</a:t>
            </a:fld>
            <a:endParaRPr lang="en-US"/>
          </a:p>
        </p:txBody>
      </p:sp>
    </p:spTree>
    <p:extLst>
      <p:ext uri="{BB962C8B-B14F-4D97-AF65-F5344CB8AC3E}">
        <p14:creationId xmlns:p14="http://schemas.microsoft.com/office/powerpoint/2010/main" val="40840626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52</a:t>
            </a:fld>
            <a:endParaRPr lang="en-US"/>
          </a:p>
        </p:txBody>
      </p:sp>
    </p:spTree>
    <p:extLst>
      <p:ext uri="{BB962C8B-B14F-4D97-AF65-F5344CB8AC3E}">
        <p14:creationId xmlns:p14="http://schemas.microsoft.com/office/powerpoint/2010/main" val="32308755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53</a:t>
            </a:fld>
            <a:endParaRPr lang="en-US"/>
          </a:p>
        </p:txBody>
      </p:sp>
    </p:spTree>
    <p:extLst>
      <p:ext uri="{BB962C8B-B14F-4D97-AF65-F5344CB8AC3E}">
        <p14:creationId xmlns:p14="http://schemas.microsoft.com/office/powerpoint/2010/main" val="1296007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Discussion Items:</a:t>
            </a:r>
          </a:p>
          <a:p>
            <a:r>
              <a:rPr lang="en-US" dirty="0" smtClean="0"/>
              <a:t>A</a:t>
            </a:r>
            <a:r>
              <a:rPr lang="en-US" baseline="0" dirty="0" smtClean="0"/>
              <a:t> “Building” represents a real world building that does, or could exist in the real world.</a:t>
            </a:r>
          </a:p>
          <a:p>
            <a:r>
              <a:rPr lang="en-US" baseline="0" dirty="0" smtClean="0"/>
              <a:t>It includes a significant amount of detail about the building. </a:t>
            </a:r>
          </a:p>
          <a:p>
            <a:r>
              <a:rPr lang="en-US" baseline="0" dirty="0" smtClean="0"/>
              <a:t>All of this detail remains attached to the building as it becomes a contributor to the building type and the place type. This allows us to step backwards from a place or building type to get at these details when we need to.</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6</a:t>
            </a:fld>
            <a:endParaRPr lang="en-US"/>
          </a:p>
        </p:txBody>
      </p:sp>
    </p:spTree>
    <p:extLst>
      <p:ext uri="{BB962C8B-B14F-4D97-AF65-F5344CB8AC3E}">
        <p14:creationId xmlns:p14="http://schemas.microsoft.com/office/powerpoint/2010/main" val="3423535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screenshot of the building form.</a:t>
            </a:r>
          </a:p>
          <a:p>
            <a:endParaRPr lang="en-US" baseline="0" dirty="0" smtClean="0"/>
          </a:p>
          <a:p>
            <a:r>
              <a:rPr lang="en-US" baseline="0" dirty="0" smtClean="0"/>
              <a:t>Discussion Item:</a:t>
            </a:r>
          </a:p>
          <a:p>
            <a:r>
              <a:rPr lang="en-US" baseline="0" dirty="0" smtClean="0"/>
              <a:t>Not the use of some fairly specific information about the building:</a:t>
            </a:r>
          </a:p>
          <a:p>
            <a:pPr marL="171450" indent="-171450">
              <a:buFont typeface="Arial" charset="0"/>
              <a:buChar char="•"/>
            </a:pPr>
            <a:r>
              <a:rPr lang="en-US" baseline="0" dirty="0" smtClean="0"/>
              <a:t>Lot size</a:t>
            </a:r>
          </a:p>
          <a:p>
            <a:pPr marL="171450" indent="-171450">
              <a:buFont typeface="Arial" charset="0"/>
              <a:buChar char="•"/>
            </a:pPr>
            <a:r>
              <a:rPr lang="en-US" baseline="0" dirty="0" smtClean="0"/>
              <a:t>Parking spaces (and whether it’s structured parking)</a:t>
            </a:r>
          </a:p>
          <a:p>
            <a:pPr marL="171450" indent="-171450">
              <a:buFont typeface="Arial" charset="0"/>
              <a:buChar char="•"/>
            </a:pPr>
            <a:r>
              <a:rPr lang="en-US" baseline="0" dirty="0" smtClean="0"/>
              <a:t>Building Stories</a:t>
            </a:r>
          </a:p>
          <a:p>
            <a:pPr marL="171450" indent="-171450">
              <a:buFont typeface="Arial" charset="0"/>
              <a:buChar char="•"/>
            </a:pPr>
            <a:r>
              <a:rPr lang="en-US" baseline="0" dirty="0" smtClean="0"/>
              <a:t>Floor Area Ratio (FAR)</a:t>
            </a:r>
          </a:p>
          <a:p>
            <a:pPr marL="171450" indent="-171450">
              <a:buFont typeface="Arial" charset="0"/>
              <a:buChar char="•"/>
            </a:pPr>
            <a:r>
              <a:rPr lang="en-US" baseline="0" dirty="0" smtClean="0"/>
              <a:t>Household sizes</a:t>
            </a:r>
          </a:p>
          <a:p>
            <a:pPr marL="171450" indent="-171450">
              <a:buFont typeface="Arial" charset="0"/>
              <a:buChar char="•"/>
            </a:pPr>
            <a:r>
              <a:rPr lang="en-US" baseline="0" dirty="0" smtClean="0"/>
              <a:t>Vacancy rates</a:t>
            </a:r>
          </a:p>
          <a:p>
            <a:pPr marL="171450" indent="-171450">
              <a:buFont typeface="Arial" charset="0"/>
              <a:buChar char="•"/>
            </a:pPr>
            <a:r>
              <a:rPr lang="en-US" baseline="0" dirty="0" smtClean="0"/>
              <a:t>Hardscape and land scape </a:t>
            </a:r>
            <a:r>
              <a:rPr lang="en-US" baseline="0" dirty="0" err="1" smtClean="0"/>
              <a:t>percents</a:t>
            </a:r>
            <a:endParaRPr lang="en-US" baseline="0" dirty="0" smtClean="0"/>
          </a:p>
          <a:p>
            <a:pPr marL="171450" indent="-171450">
              <a:buFont typeface="Arial" charset="0"/>
              <a:buChar char="•"/>
            </a:pPr>
            <a:r>
              <a:rPr lang="en-US" baseline="0" dirty="0" smtClean="0"/>
              <a:t>Uses of the building (restaurant, office, retail, residential…)</a:t>
            </a:r>
          </a:p>
          <a:p>
            <a:pPr marL="171450" indent="-171450">
              <a:buFont typeface="Arial" charset="0"/>
              <a:buChar char="•"/>
            </a:pPr>
            <a:endParaRPr lang="en-US" baseline="0" dirty="0" smtClean="0"/>
          </a:p>
          <a:p>
            <a:pPr marL="0" indent="0">
              <a:buFont typeface="Arial" charset="0"/>
              <a:buNone/>
            </a:pPr>
            <a:r>
              <a:rPr lang="en-US" baseline="0" dirty="0" smtClean="0"/>
              <a:t>And how all of these setting combine to provide a picture of the space utilized by the building</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7</a:t>
            </a:fld>
            <a:endParaRPr lang="en-US"/>
          </a:p>
        </p:txBody>
      </p:sp>
    </p:spTree>
    <p:extLst>
      <p:ext uri="{BB962C8B-B14F-4D97-AF65-F5344CB8AC3E}">
        <p14:creationId xmlns:p14="http://schemas.microsoft.com/office/powerpoint/2010/main" val="1316850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Discussion</a:t>
            </a:r>
            <a:r>
              <a:rPr lang="en-US" baseline="0" dirty="0" smtClean="0"/>
              <a:t> Items:</a:t>
            </a:r>
          </a:p>
          <a:p>
            <a:r>
              <a:rPr lang="en-US" baseline="0" dirty="0" smtClean="0"/>
              <a:t>Building types are groupings of buildings. </a:t>
            </a:r>
          </a:p>
          <a:p>
            <a:r>
              <a:rPr lang="en-US" baseline="0" dirty="0" smtClean="0"/>
              <a:t>Each building that contributes to a building type is assigned a percentage which represents its contribution to the building type.</a:t>
            </a:r>
          </a:p>
          <a:p>
            <a:r>
              <a:rPr lang="en-US" baseline="0" dirty="0" smtClean="0"/>
              <a:t>The percentage is percentage of land area occupied by that building as a portion of the building type. i.e. if you had 100 acres of the building type, building A might represent 25 acres if it has a 25% representation.</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8</a:t>
            </a:fld>
            <a:endParaRPr lang="en-US"/>
          </a:p>
        </p:txBody>
      </p:sp>
    </p:spTree>
    <p:extLst>
      <p:ext uri="{BB962C8B-B14F-4D97-AF65-F5344CB8AC3E}">
        <p14:creationId xmlns:p14="http://schemas.microsoft.com/office/powerpoint/2010/main" val="3211603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Building Type</a:t>
            </a:r>
            <a:r>
              <a:rPr lang="en-US" baseline="0" dirty="0" smtClean="0"/>
              <a:t> Screenshot</a:t>
            </a:r>
          </a:p>
          <a:p>
            <a:endParaRPr lang="en-US" baseline="0" dirty="0" smtClean="0"/>
          </a:p>
          <a:p>
            <a:r>
              <a:rPr lang="en-US" baseline="0" dirty="0" smtClean="0"/>
              <a:t>Discussion Items:</a:t>
            </a:r>
          </a:p>
          <a:p>
            <a:r>
              <a:rPr lang="en-US" baseline="0" dirty="0" smtClean="0"/>
              <a:t>This is how you define the mixes of buildings and their percentages to create a building type.</a:t>
            </a:r>
          </a:p>
          <a:p>
            <a:r>
              <a:rPr lang="en-US" baseline="0" dirty="0" smtClean="0"/>
              <a:t>You also set a color to be used on the maps when the building type is applied.</a:t>
            </a:r>
          </a:p>
          <a:p>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9</a:t>
            </a:fld>
            <a:endParaRPr lang="en-US"/>
          </a:p>
        </p:txBody>
      </p:sp>
    </p:spTree>
    <p:extLst>
      <p:ext uri="{BB962C8B-B14F-4D97-AF65-F5344CB8AC3E}">
        <p14:creationId xmlns:p14="http://schemas.microsoft.com/office/powerpoint/2010/main" val="1380333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Discussion</a:t>
            </a:r>
            <a:r>
              <a:rPr lang="en-US" baseline="0" dirty="0" smtClean="0"/>
              <a:t> Items:</a:t>
            </a:r>
          </a:p>
          <a:p>
            <a:endParaRPr lang="en-US" baseline="0" dirty="0" smtClean="0"/>
          </a:p>
          <a:p>
            <a:r>
              <a:rPr lang="en-US" baseline="0" dirty="0" smtClean="0"/>
              <a:t>Similarly to the relationship between buildings and building types, building types are grouped together to create place types. </a:t>
            </a:r>
          </a:p>
          <a:p>
            <a:endParaRPr lang="en-US" baseline="0" dirty="0" smtClean="0"/>
          </a:p>
          <a:p>
            <a:r>
              <a:rPr lang="en-US" baseline="0" dirty="0" smtClean="0"/>
              <a:t>Each building type has a percentage that it represents of the Place Type.</a:t>
            </a:r>
          </a:p>
          <a:p>
            <a:endParaRPr lang="en-US" baseline="0" dirty="0" smtClean="0"/>
          </a:p>
          <a:p>
            <a:r>
              <a:rPr lang="en-US" baseline="0" dirty="0" smtClean="0"/>
              <a:t>Having built a place type, we know information about all of the buildings in it based on the relationship from place type to building type to buildings.</a:t>
            </a:r>
            <a:endParaRPr lang="en-US" dirty="0"/>
          </a:p>
        </p:txBody>
      </p:sp>
      <p:sp>
        <p:nvSpPr>
          <p:cNvPr id="4" name="Slide Number Placeholder 3"/>
          <p:cNvSpPr>
            <a:spLocks noGrp="1"/>
          </p:cNvSpPr>
          <p:nvPr>
            <p:ph type="sldNum" sz="quarter" idx="10"/>
          </p:nvPr>
        </p:nvSpPr>
        <p:spPr/>
        <p:txBody>
          <a:bodyPr/>
          <a:lstStyle/>
          <a:p>
            <a:fld id="{A9A9E237-23D9-4D62-B70D-EB28439363A6}" type="slidenum">
              <a:rPr lang="en-US" smtClean="0"/>
              <a:t>10</a:t>
            </a:fld>
            <a:endParaRPr lang="en-US"/>
          </a:p>
        </p:txBody>
      </p:sp>
    </p:spTree>
    <p:extLst>
      <p:ext uri="{BB962C8B-B14F-4D97-AF65-F5344CB8AC3E}">
        <p14:creationId xmlns:p14="http://schemas.microsoft.com/office/powerpoint/2010/main" val="2886530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urbanfootprint.ucdavis.edu/demosit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127.0.0.1/"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UrbanFootprint</a:t>
            </a:r>
            <a:endParaRPr lang="en-US" dirty="0"/>
          </a:p>
        </p:txBody>
      </p:sp>
      <p:sp>
        <p:nvSpPr>
          <p:cNvPr id="3" name="Subtitle 2"/>
          <p:cNvSpPr>
            <a:spLocks noGrp="1"/>
          </p:cNvSpPr>
          <p:nvPr>
            <p:ph type="subTitle" idx="1"/>
          </p:nvPr>
        </p:nvSpPr>
        <p:spPr/>
        <p:txBody>
          <a:bodyPr/>
          <a:lstStyle/>
          <a:p>
            <a:r>
              <a:rPr lang="en-US" dirty="0" smtClean="0"/>
              <a:t>Module 2: Scenario Creation and Editing</a:t>
            </a:r>
            <a:endParaRPr lang="en-US" dirty="0"/>
          </a:p>
        </p:txBody>
      </p:sp>
      <p:sp>
        <p:nvSpPr>
          <p:cNvPr id="4" name="TextBox 3"/>
          <p:cNvSpPr txBox="1"/>
          <p:nvPr/>
        </p:nvSpPr>
        <p:spPr>
          <a:xfrm>
            <a:off x="76200" y="5181600"/>
            <a:ext cx="8839200" cy="1477328"/>
          </a:xfrm>
          <a:prstGeom prst="rect">
            <a:avLst/>
          </a:prstGeom>
          <a:noFill/>
        </p:spPr>
        <p:txBody>
          <a:bodyPr wrap="square" rtlCol="0">
            <a:spAutoFit/>
          </a:bodyPr>
          <a:lstStyle/>
          <a:p>
            <a:r>
              <a:rPr lang="en-US" dirty="0"/>
              <a:t>Materials prepared with funding support from the California Governor’s Office of Planning and Research, and the California Strategic Growth Council, and are copyright 2015 by the California Strategic Growth Council</a:t>
            </a:r>
          </a:p>
          <a:p>
            <a:r>
              <a:rPr lang="en-US" dirty="0"/>
              <a:t>This Material is Licensed as:  Creative Commons Attribution-</a:t>
            </a:r>
            <a:r>
              <a:rPr lang="en-US" dirty="0" err="1"/>
              <a:t>ShareAlike</a:t>
            </a:r>
            <a:r>
              <a:rPr lang="en-US" dirty="0"/>
              <a:t> 4.0.</a:t>
            </a:r>
          </a:p>
          <a:p>
            <a:r>
              <a:rPr lang="en-US" dirty="0"/>
              <a:t>UrbanFootprint has been developed by and is copyrighted by Calthorpe Analytics</a:t>
            </a:r>
            <a:endParaRPr lang="en-US" dirty="0"/>
          </a:p>
        </p:txBody>
      </p:sp>
    </p:spTree>
    <p:extLst>
      <p:ext uri="{BB962C8B-B14F-4D97-AF65-F5344CB8AC3E}">
        <p14:creationId xmlns:p14="http://schemas.microsoft.com/office/powerpoint/2010/main" val="676983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7046495" y="4423611"/>
            <a:ext cx="1828800" cy="220980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495800" y="3459079"/>
            <a:ext cx="2362200" cy="182880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400800" y="1554079"/>
            <a:ext cx="2057400" cy="175260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p:cNvSpPr>
            <a:spLocks noGrp="1"/>
          </p:cNvSpPr>
          <p:nvPr>
            <p:ph type="title"/>
          </p:nvPr>
        </p:nvSpPr>
        <p:spPr/>
        <p:txBody>
          <a:bodyPr/>
          <a:lstStyle/>
          <a:p>
            <a:r>
              <a:rPr lang="en-US" dirty="0" smtClean="0"/>
              <a:t>Place Types</a:t>
            </a:r>
            <a:endParaRPr lang="en-US" dirty="0"/>
          </a:p>
        </p:txBody>
      </p:sp>
      <p:sp>
        <p:nvSpPr>
          <p:cNvPr id="3" name="Content Placeholder 2"/>
          <p:cNvSpPr>
            <a:spLocks noGrp="1"/>
          </p:cNvSpPr>
          <p:nvPr>
            <p:ph sz="half" idx="1"/>
          </p:nvPr>
        </p:nvSpPr>
        <p:spPr>
          <a:xfrm>
            <a:off x="381000" y="1600200"/>
            <a:ext cx="4038600" cy="5033211"/>
          </a:xfrm>
        </p:spPr>
        <p:txBody>
          <a:bodyPr>
            <a:normAutofit fontScale="92500" lnSpcReduction="10000"/>
          </a:bodyPr>
          <a:lstStyle/>
          <a:p>
            <a:r>
              <a:rPr lang="en-US" dirty="0" smtClean="0"/>
              <a:t>A “Place Type” is a mixture of building types.</a:t>
            </a:r>
          </a:p>
          <a:p>
            <a:r>
              <a:rPr lang="en-US" dirty="0" smtClean="0"/>
              <a:t>Each building type is assigned a percentage that represents it’s proportion of the Place Type’s land area.</a:t>
            </a:r>
          </a:p>
          <a:p>
            <a:r>
              <a:rPr lang="en-US" dirty="0" smtClean="0"/>
              <a:t>Through assembling Place Types in this fashion we can aggregate all of the information about the buildings up to the Place Type</a:t>
            </a:r>
            <a:endParaRPr lang="en-US" dirty="0"/>
          </a:p>
        </p:txBody>
      </p:sp>
      <p:sp>
        <p:nvSpPr>
          <p:cNvPr id="5" name="Oval 4"/>
          <p:cNvSpPr/>
          <p:nvPr/>
        </p:nvSpPr>
        <p:spPr>
          <a:xfrm>
            <a:off x="6781800" y="1782679"/>
            <a:ext cx="6858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829550" y="2239879"/>
            <a:ext cx="400050" cy="8382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Oval 6"/>
          <p:cNvSpPr/>
          <p:nvPr/>
        </p:nvSpPr>
        <p:spPr>
          <a:xfrm>
            <a:off x="6553200" y="2773279"/>
            <a:ext cx="914400" cy="304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ounded Rectangle 8"/>
          <p:cNvSpPr/>
          <p:nvPr/>
        </p:nvSpPr>
        <p:spPr>
          <a:xfrm>
            <a:off x="5067300" y="3781525"/>
            <a:ext cx="685800" cy="762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ounded Rectangle 9"/>
          <p:cNvSpPr/>
          <p:nvPr/>
        </p:nvSpPr>
        <p:spPr>
          <a:xfrm>
            <a:off x="6057900" y="4162525"/>
            <a:ext cx="304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914900" y="4772125"/>
            <a:ext cx="838200" cy="3048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Isosceles Triangle 16"/>
          <p:cNvSpPr/>
          <p:nvPr/>
        </p:nvSpPr>
        <p:spPr>
          <a:xfrm>
            <a:off x="7277501" y="4705952"/>
            <a:ext cx="685800" cy="685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a:off x="8191901" y="5163152"/>
            <a:ext cx="304800" cy="762000"/>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Isosceles Triangle 18"/>
          <p:cNvSpPr/>
          <p:nvPr/>
        </p:nvSpPr>
        <p:spPr>
          <a:xfrm>
            <a:off x="7277501" y="5848952"/>
            <a:ext cx="990600" cy="381000"/>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Rectangle 20"/>
          <p:cNvSpPr/>
          <p:nvPr/>
        </p:nvSpPr>
        <p:spPr>
          <a:xfrm>
            <a:off x="4343400" y="1249279"/>
            <a:ext cx="4648200" cy="5486400"/>
          </a:xfrm>
          <a:prstGeom prst="rect">
            <a:avLst/>
          </a:prstGeom>
          <a:noFill/>
          <a:ln w="412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064868" y="4521286"/>
            <a:ext cx="636713" cy="369332"/>
          </a:xfrm>
          <a:prstGeom prst="rect">
            <a:avLst/>
          </a:prstGeom>
          <a:noFill/>
        </p:spPr>
        <p:txBody>
          <a:bodyPr wrap="none" rtlCol="0">
            <a:spAutoFit/>
          </a:bodyPr>
          <a:lstStyle/>
          <a:p>
            <a:r>
              <a:rPr lang="en-US" dirty="0" smtClean="0"/>
              <a:t>35% </a:t>
            </a:r>
            <a:endParaRPr lang="en-US" dirty="0"/>
          </a:p>
        </p:txBody>
      </p:sp>
      <p:sp>
        <p:nvSpPr>
          <p:cNvPr id="23" name="TextBox 22"/>
          <p:cNvSpPr txBox="1"/>
          <p:nvPr/>
        </p:nvSpPr>
        <p:spPr>
          <a:xfrm>
            <a:off x="7674543" y="1731200"/>
            <a:ext cx="636713" cy="369332"/>
          </a:xfrm>
          <a:prstGeom prst="rect">
            <a:avLst/>
          </a:prstGeom>
          <a:noFill/>
        </p:spPr>
        <p:txBody>
          <a:bodyPr wrap="none" rtlCol="0">
            <a:spAutoFit/>
          </a:bodyPr>
          <a:lstStyle/>
          <a:p>
            <a:r>
              <a:rPr lang="en-US" dirty="0" smtClean="0"/>
              <a:t>25% </a:t>
            </a:r>
            <a:endParaRPr lang="en-US" dirty="0"/>
          </a:p>
        </p:txBody>
      </p:sp>
      <p:sp>
        <p:nvSpPr>
          <p:cNvPr id="24" name="TextBox 23"/>
          <p:cNvSpPr txBox="1"/>
          <p:nvPr/>
        </p:nvSpPr>
        <p:spPr>
          <a:xfrm>
            <a:off x="5916487" y="3631168"/>
            <a:ext cx="636713" cy="369332"/>
          </a:xfrm>
          <a:prstGeom prst="rect">
            <a:avLst/>
          </a:prstGeom>
          <a:noFill/>
        </p:spPr>
        <p:txBody>
          <a:bodyPr wrap="none" rtlCol="0">
            <a:spAutoFit/>
          </a:bodyPr>
          <a:lstStyle/>
          <a:p>
            <a:r>
              <a:rPr lang="en-US" dirty="0" smtClean="0"/>
              <a:t>40% </a:t>
            </a:r>
            <a:endParaRPr lang="en-US" dirty="0"/>
          </a:p>
        </p:txBody>
      </p:sp>
    </p:spTree>
    <p:extLst>
      <p:ext uri="{BB962C8B-B14F-4D97-AF65-F5344CB8AC3E}">
        <p14:creationId xmlns:p14="http://schemas.microsoft.com/office/powerpoint/2010/main" val="806173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Place Type Screenshot</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711225"/>
            <a:ext cx="8229600" cy="4303911"/>
          </a:xfrm>
          <a:ln>
            <a:solidFill>
              <a:schemeClr val="tx1"/>
            </a:solidFill>
          </a:ln>
        </p:spPr>
      </p:pic>
    </p:spTree>
    <p:extLst>
      <p:ext uri="{BB962C8B-B14F-4D97-AF65-F5344CB8AC3E}">
        <p14:creationId xmlns:p14="http://schemas.microsoft.com/office/powerpoint/2010/main" val="2291611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RUCS Types (Agricultural Analysis)</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39063" y="1600200"/>
            <a:ext cx="2674873" cy="4525963"/>
          </a:xfrm>
          <a:ln>
            <a:solidFill>
              <a:schemeClr val="tx1"/>
            </a:solidFill>
          </a:ln>
        </p:spPr>
      </p:pic>
      <p:sp>
        <p:nvSpPr>
          <p:cNvPr id="4" name="Content Placeholder 3"/>
          <p:cNvSpPr>
            <a:spLocks noGrp="1"/>
          </p:cNvSpPr>
          <p:nvPr>
            <p:ph sz="half" idx="2"/>
          </p:nvPr>
        </p:nvSpPr>
        <p:spPr/>
        <p:txBody>
          <a:bodyPr>
            <a:normAutofit/>
          </a:bodyPr>
          <a:lstStyle/>
          <a:p>
            <a:r>
              <a:rPr lang="en-US" dirty="0" smtClean="0"/>
              <a:t>A parallel structure has been developed to handle the Rural Urban Connections Strategy types</a:t>
            </a:r>
          </a:p>
          <a:p>
            <a:r>
              <a:rPr lang="en-US" dirty="0" smtClean="0"/>
              <a:t>Crop, Crop Type, and Landscape Type</a:t>
            </a:r>
          </a:p>
          <a:p>
            <a:r>
              <a:rPr lang="en-US" dirty="0" smtClean="0"/>
              <a:t>These are used for Agricultural analysis</a:t>
            </a:r>
          </a:p>
        </p:txBody>
      </p:sp>
    </p:spTree>
    <p:extLst>
      <p:ext uri="{BB962C8B-B14F-4D97-AF65-F5344CB8AC3E}">
        <p14:creationId xmlns:p14="http://schemas.microsoft.com/office/powerpoint/2010/main" val="2464400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RUCS Types (Agricultural Analysis)</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717886"/>
            <a:ext cx="8229600" cy="4290590"/>
          </a:xfrm>
          <a:ln>
            <a:solidFill>
              <a:schemeClr val="tx1"/>
            </a:solidFill>
          </a:ln>
        </p:spPr>
      </p:pic>
    </p:spTree>
    <p:extLst>
      <p:ext uri="{BB962C8B-B14F-4D97-AF65-F5344CB8AC3E}">
        <p14:creationId xmlns:p14="http://schemas.microsoft.com/office/powerpoint/2010/main" val="3796485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Recommended Practices</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Prepare your building types and place types prior to beginning scenario editing. </a:t>
            </a:r>
          </a:p>
          <a:p>
            <a:r>
              <a:rPr lang="en-US" dirty="0" smtClean="0"/>
              <a:t>There are several example type sets in use to use as a starting point</a:t>
            </a:r>
          </a:p>
          <a:p>
            <a:r>
              <a:rPr lang="en-US" dirty="0" smtClean="0"/>
              <a:t>Then avoid changing them unless it becomes clear that there is an unmet need or error within a type.</a:t>
            </a:r>
          </a:p>
          <a:p>
            <a:endParaRPr lang="en-US" dirty="0" smtClean="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62600" y="1371600"/>
            <a:ext cx="2539130" cy="5087528"/>
          </a:xfrm>
          <a:ln>
            <a:solidFill>
              <a:schemeClr val="tx1"/>
            </a:solidFill>
          </a:ln>
        </p:spPr>
      </p:pic>
    </p:spTree>
    <p:extLst>
      <p:ext uri="{BB962C8B-B14F-4D97-AF65-F5344CB8AC3E}">
        <p14:creationId xmlns:p14="http://schemas.microsoft.com/office/powerpoint/2010/main" val="1467325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the Scenario’s Goals or Properties?</a:t>
            </a:r>
            <a:endParaRPr lang="en-US" dirty="0"/>
          </a:p>
        </p:txBody>
      </p:sp>
      <p:sp>
        <p:nvSpPr>
          <p:cNvPr id="3" name="Content Placeholder 2"/>
          <p:cNvSpPr>
            <a:spLocks noGrp="1"/>
          </p:cNvSpPr>
          <p:nvPr>
            <p:ph idx="1"/>
          </p:nvPr>
        </p:nvSpPr>
        <p:spPr/>
        <p:txBody>
          <a:bodyPr>
            <a:normAutofit lnSpcReduction="10000"/>
          </a:bodyPr>
          <a:lstStyle/>
          <a:p>
            <a:r>
              <a:rPr lang="en-US" dirty="0" smtClean="0"/>
              <a:t>How much population growth?</a:t>
            </a:r>
          </a:p>
          <a:p>
            <a:pPr lvl="1"/>
            <a:r>
              <a:rPr lang="en-US" dirty="0" smtClean="0"/>
              <a:t>Changes in demographics?</a:t>
            </a:r>
          </a:p>
          <a:p>
            <a:r>
              <a:rPr lang="en-US" dirty="0" smtClean="0"/>
              <a:t>What kinds of housing will accommodate them?</a:t>
            </a:r>
          </a:p>
          <a:p>
            <a:r>
              <a:rPr lang="en-US" dirty="0" smtClean="0"/>
              <a:t>How many new jobs? And what kind of job are they?</a:t>
            </a:r>
          </a:p>
          <a:p>
            <a:r>
              <a:rPr lang="en-US" dirty="0" smtClean="0"/>
              <a:t>Where will housing and job development be prioritized?</a:t>
            </a:r>
          </a:p>
          <a:p>
            <a:r>
              <a:rPr lang="en-US" dirty="0" smtClean="0"/>
              <a:t>What areas will be protected?</a:t>
            </a:r>
          </a:p>
          <a:p>
            <a:endParaRPr lang="en-US" dirty="0" smtClean="0"/>
          </a:p>
          <a:p>
            <a:endParaRPr lang="en-US" dirty="0"/>
          </a:p>
        </p:txBody>
      </p:sp>
    </p:spTree>
    <p:extLst>
      <p:ext uri="{BB962C8B-B14F-4D97-AF65-F5344CB8AC3E}">
        <p14:creationId xmlns:p14="http://schemas.microsoft.com/office/powerpoint/2010/main" val="2762415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Definition</a:t>
            </a:r>
            <a:endParaRPr lang="en-US" dirty="0"/>
          </a:p>
        </p:txBody>
      </p:sp>
      <p:sp>
        <p:nvSpPr>
          <p:cNvPr id="3" name="Content Placeholder 2"/>
          <p:cNvSpPr>
            <a:spLocks noGrp="1"/>
          </p:cNvSpPr>
          <p:nvPr>
            <p:ph sz="half" idx="1"/>
          </p:nvPr>
        </p:nvSpPr>
        <p:spPr/>
        <p:txBody>
          <a:bodyPr>
            <a:normAutofit/>
          </a:bodyPr>
          <a:lstStyle/>
          <a:p>
            <a:r>
              <a:rPr lang="en-US" dirty="0" smtClean="0"/>
              <a:t>Translating the Goals into Targets:</a:t>
            </a:r>
          </a:p>
          <a:p>
            <a:pPr lvl="1"/>
            <a:r>
              <a:rPr lang="en-US" dirty="0" smtClean="0"/>
              <a:t>Population</a:t>
            </a:r>
          </a:p>
          <a:p>
            <a:pPr lvl="1"/>
            <a:r>
              <a:rPr lang="en-US" dirty="0"/>
              <a:t>Jobs/Housing</a:t>
            </a:r>
            <a:endParaRPr lang="en-US" dirty="0" smtClean="0"/>
          </a:p>
          <a:p>
            <a:pPr lvl="1"/>
            <a:r>
              <a:rPr lang="en-US" dirty="0" smtClean="0"/>
              <a:t>Housing Types/Mixes</a:t>
            </a:r>
          </a:p>
          <a:p>
            <a:pPr lvl="1"/>
            <a:r>
              <a:rPr lang="en-US" dirty="0" smtClean="0"/>
              <a:t>Jobs Types/Mixes</a:t>
            </a:r>
          </a:p>
          <a:p>
            <a:pPr lvl="1"/>
            <a:r>
              <a:rPr lang="en-US" dirty="0" smtClean="0"/>
              <a:t>Infill</a:t>
            </a:r>
          </a:p>
          <a:p>
            <a:pPr lvl="1"/>
            <a:r>
              <a:rPr lang="en-US" dirty="0" smtClean="0"/>
              <a:t>Redevelopment</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43399" y="1600200"/>
            <a:ext cx="3248202" cy="4525963"/>
          </a:xfrm>
          <a:ln>
            <a:solidFill>
              <a:schemeClr val="tx1"/>
            </a:solidFill>
          </a:ln>
        </p:spPr>
      </p:pic>
    </p:spTree>
    <p:extLst>
      <p:ext uri="{BB962C8B-B14F-4D97-AF65-F5344CB8AC3E}">
        <p14:creationId xmlns:p14="http://schemas.microsoft.com/office/powerpoint/2010/main" val="3470806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Existing Conditions</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65427" y="1600200"/>
            <a:ext cx="4022145" cy="4525963"/>
          </a:xfrm>
          <a:ln>
            <a:solidFill>
              <a:schemeClr val="tx1"/>
            </a:solidFill>
          </a:ln>
        </p:spPr>
      </p:pic>
      <p:sp>
        <p:nvSpPr>
          <p:cNvPr id="4" name="Content Placeholder 3"/>
          <p:cNvSpPr>
            <a:spLocks noGrp="1"/>
          </p:cNvSpPr>
          <p:nvPr>
            <p:ph sz="half" idx="2"/>
          </p:nvPr>
        </p:nvSpPr>
        <p:spPr/>
        <p:txBody>
          <a:bodyPr>
            <a:normAutofit lnSpcReduction="10000"/>
          </a:bodyPr>
          <a:lstStyle/>
          <a:p>
            <a:r>
              <a:rPr lang="en-US" dirty="0" smtClean="0"/>
              <a:t>Survey of Existing Conditions</a:t>
            </a:r>
          </a:p>
          <a:p>
            <a:r>
              <a:rPr lang="en-US" dirty="0" smtClean="0"/>
              <a:t>Housing Stock</a:t>
            </a:r>
          </a:p>
          <a:p>
            <a:r>
              <a:rPr lang="en-US" dirty="0" smtClean="0"/>
              <a:t>Employment Space</a:t>
            </a:r>
          </a:p>
          <a:p>
            <a:r>
              <a:rPr lang="en-US" dirty="0" smtClean="0"/>
              <a:t>Vacant Space</a:t>
            </a:r>
          </a:p>
          <a:p>
            <a:r>
              <a:rPr lang="en-US" dirty="0" smtClean="0"/>
              <a:t>Redevelopment Potential</a:t>
            </a:r>
          </a:p>
          <a:p>
            <a:r>
              <a:rPr lang="en-US" dirty="0" smtClean="0"/>
              <a:t>Transportation Infrastructure</a:t>
            </a:r>
          </a:p>
          <a:p>
            <a:r>
              <a:rPr lang="en-US" dirty="0" smtClean="0"/>
              <a:t>Other Infrastructure</a:t>
            </a:r>
            <a:endParaRPr lang="en-US" dirty="0"/>
          </a:p>
        </p:txBody>
      </p:sp>
    </p:spTree>
    <p:extLst>
      <p:ext uri="{BB962C8B-B14F-4D97-AF65-F5344CB8AC3E}">
        <p14:creationId xmlns:p14="http://schemas.microsoft.com/office/powerpoint/2010/main" val="3835695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Will the Area Change?</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2863" y="1600200"/>
            <a:ext cx="3707273" cy="4525963"/>
          </a:xfrm>
          <a:ln>
            <a:solidFill>
              <a:schemeClr val="tx1"/>
            </a:solidFill>
          </a:ln>
        </p:spPr>
      </p:pic>
      <p:sp>
        <p:nvSpPr>
          <p:cNvPr id="4" name="Content Placeholder 3"/>
          <p:cNvSpPr>
            <a:spLocks noGrp="1"/>
          </p:cNvSpPr>
          <p:nvPr>
            <p:ph sz="half" idx="2"/>
          </p:nvPr>
        </p:nvSpPr>
        <p:spPr/>
        <p:txBody>
          <a:bodyPr>
            <a:normAutofit lnSpcReduction="10000"/>
          </a:bodyPr>
          <a:lstStyle/>
          <a:p>
            <a:r>
              <a:rPr lang="en-US" dirty="0"/>
              <a:t>Priority Locations</a:t>
            </a:r>
          </a:p>
          <a:p>
            <a:pPr lvl="1"/>
            <a:r>
              <a:rPr lang="en-US" dirty="0"/>
              <a:t>For Development</a:t>
            </a:r>
          </a:p>
          <a:p>
            <a:pPr lvl="2"/>
            <a:r>
              <a:rPr lang="en-US" dirty="0"/>
              <a:t>City or Community Centers</a:t>
            </a:r>
          </a:p>
          <a:p>
            <a:pPr lvl="2"/>
            <a:r>
              <a:rPr lang="en-US" dirty="0"/>
              <a:t>Transit Corridors</a:t>
            </a:r>
          </a:p>
          <a:p>
            <a:pPr lvl="1"/>
            <a:r>
              <a:rPr lang="en-US" dirty="0"/>
              <a:t>For Protection</a:t>
            </a:r>
          </a:p>
          <a:p>
            <a:pPr lvl="2"/>
            <a:r>
              <a:rPr lang="en-US" dirty="0"/>
              <a:t>Agriculture</a:t>
            </a:r>
          </a:p>
          <a:p>
            <a:pPr lvl="2"/>
            <a:r>
              <a:rPr lang="en-US" dirty="0"/>
              <a:t>Recreation</a:t>
            </a:r>
          </a:p>
          <a:p>
            <a:pPr lvl="2"/>
            <a:r>
              <a:rPr lang="en-US" dirty="0"/>
              <a:t>Public Safety</a:t>
            </a:r>
          </a:p>
          <a:p>
            <a:pPr lvl="2"/>
            <a:r>
              <a:rPr lang="en-US" dirty="0"/>
              <a:t>Open Space</a:t>
            </a:r>
          </a:p>
          <a:p>
            <a:pPr lvl="2"/>
            <a:r>
              <a:rPr lang="en-US" dirty="0"/>
              <a:t>Species</a:t>
            </a:r>
          </a:p>
          <a:p>
            <a:pPr lvl="2"/>
            <a:r>
              <a:rPr lang="en-US" dirty="0"/>
              <a:t>Ecosystem Services</a:t>
            </a:r>
          </a:p>
          <a:p>
            <a:endParaRPr lang="en-US" dirty="0"/>
          </a:p>
        </p:txBody>
      </p:sp>
    </p:spTree>
    <p:extLst>
      <p:ext uri="{BB962C8B-B14F-4D97-AF65-F5344CB8AC3E}">
        <p14:creationId xmlns:p14="http://schemas.microsoft.com/office/powerpoint/2010/main" val="2536262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Connecting to UrbanFootprint</a:t>
            </a:r>
            <a:endParaRPr lang="en-US" dirty="0"/>
          </a:p>
        </p:txBody>
      </p:sp>
      <p:sp>
        <p:nvSpPr>
          <p:cNvPr id="3" name="Content Placeholder 2"/>
          <p:cNvSpPr>
            <a:spLocks noGrp="1"/>
          </p:cNvSpPr>
          <p:nvPr>
            <p:ph idx="1"/>
          </p:nvPr>
        </p:nvSpPr>
        <p:spPr/>
        <p:txBody>
          <a:bodyPr>
            <a:normAutofit fontScale="92500"/>
          </a:bodyPr>
          <a:lstStyle/>
          <a:p>
            <a:r>
              <a:rPr lang="en-US" dirty="0" smtClean="0"/>
              <a:t>Open a web browser</a:t>
            </a:r>
          </a:p>
          <a:p>
            <a:r>
              <a:rPr lang="en-US" dirty="0" smtClean="0"/>
              <a:t>Type in the URL or click on a provided link</a:t>
            </a:r>
          </a:p>
          <a:p>
            <a:pPr lvl="1"/>
            <a:r>
              <a:rPr lang="en-US" dirty="0" smtClean="0"/>
              <a:t>This may either be a domain name  </a:t>
            </a:r>
            <a:r>
              <a:rPr lang="en-US" dirty="0" smtClean="0">
                <a:hlinkClick r:id="rId3"/>
              </a:rPr>
              <a:t>http://Urbanfootprint.ucdavis.edu/demosite</a:t>
            </a:r>
            <a:r>
              <a:rPr lang="en-US" dirty="0" smtClean="0"/>
              <a:t> (not an active link)</a:t>
            </a:r>
          </a:p>
          <a:p>
            <a:pPr lvl="1"/>
            <a:r>
              <a:rPr lang="en-US" dirty="0" smtClean="0"/>
              <a:t>Or an IP address </a:t>
            </a:r>
            <a:r>
              <a:rPr lang="en-US" dirty="0" smtClean="0">
                <a:hlinkClick r:id="rId4"/>
              </a:rPr>
              <a:t>http://127.0.0.1</a:t>
            </a:r>
            <a:r>
              <a:rPr lang="en-US" dirty="0" smtClean="0"/>
              <a:t> (not active link)</a:t>
            </a:r>
          </a:p>
          <a:p>
            <a:r>
              <a:rPr lang="en-US" dirty="0" smtClean="0"/>
              <a:t>Enter user name and password (for demo sites)</a:t>
            </a:r>
          </a:p>
          <a:p>
            <a:pPr lvl="1"/>
            <a:r>
              <a:rPr lang="en-US" dirty="0" smtClean="0"/>
              <a:t>Username: test </a:t>
            </a:r>
          </a:p>
          <a:p>
            <a:pPr lvl="1"/>
            <a:r>
              <a:rPr lang="en-US" dirty="0" smtClean="0"/>
              <a:t>Password: </a:t>
            </a:r>
            <a:r>
              <a:rPr lang="en-US" dirty="0" err="1" smtClean="0"/>
              <a:t>test@uf</a:t>
            </a:r>
            <a:endParaRPr lang="en-US" dirty="0" smtClean="0"/>
          </a:p>
        </p:txBody>
      </p:sp>
    </p:spTree>
    <p:extLst>
      <p:ext uri="{BB962C8B-B14F-4D97-AF65-F5344CB8AC3E}">
        <p14:creationId xmlns:p14="http://schemas.microsoft.com/office/powerpoint/2010/main" val="2463518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p:txBody>
          <a:bodyPr>
            <a:normAutofit lnSpcReduction="10000"/>
          </a:bodyPr>
          <a:lstStyle/>
          <a:p>
            <a:r>
              <a:rPr lang="en-US" dirty="0" smtClean="0"/>
              <a:t>To provide you with an understanding of how UrbanFootprint defines and manages place types and land use</a:t>
            </a:r>
          </a:p>
          <a:p>
            <a:r>
              <a:rPr lang="en-US" dirty="0" smtClean="0"/>
              <a:t>To enable you to assist in defining a scenario’s targets.</a:t>
            </a:r>
          </a:p>
          <a:p>
            <a:r>
              <a:rPr lang="en-US" dirty="0" smtClean="0"/>
              <a:t>To give you the technical skills to edit a scenario</a:t>
            </a:r>
          </a:p>
          <a:p>
            <a:pPr lvl="1"/>
            <a:r>
              <a:rPr lang="en-US" dirty="0" smtClean="0"/>
              <a:t>Through “painting” place types</a:t>
            </a:r>
          </a:p>
          <a:p>
            <a:pPr lvl="1"/>
            <a:r>
              <a:rPr lang="en-US" dirty="0" smtClean="0"/>
              <a:t>Using the query editor</a:t>
            </a:r>
          </a:p>
        </p:txBody>
      </p:sp>
    </p:spTree>
    <p:extLst>
      <p:ext uri="{BB962C8B-B14F-4D97-AF65-F5344CB8AC3E}">
        <p14:creationId xmlns:p14="http://schemas.microsoft.com/office/powerpoint/2010/main" val="1864659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 In Screen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90978" y="1600200"/>
            <a:ext cx="5162044" cy="4525963"/>
          </a:xfrm>
          <a:ln>
            <a:solidFill>
              <a:schemeClr val="tx1"/>
            </a:solidFill>
          </a:ln>
        </p:spPr>
      </p:pic>
    </p:spTree>
    <p:extLst>
      <p:ext uri="{BB962C8B-B14F-4D97-AF65-F5344CB8AC3E}">
        <p14:creationId xmlns:p14="http://schemas.microsoft.com/office/powerpoint/2010/main" val="225615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762000"/>
            <a:ext cx="8643444" cy="5222082"/>
          </a:xfrm>
          <a:ln>
            <a:solidFill>
              <a:schemeClr val="tx1"/>
            </a:solidFill>
          </a:ln>
        </p:spPr>
      </p:pic>
    </p:spTree>
    <p:extLst>
      <p:ext uri="{BB962C8B-B14F-4D97-AF65-F5344CB8AC3E}">
        <p14:creationId xmlns:p14="http://schemas.microsoft.com/office/powerpoint/2010/main" val="1432331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Tour of Urban Footprint</a:t>
            </a:r>
            <a:endParaRPr lang="en-US"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8044" y="1371600"/>
            <a:ext cx="8455067" cy="5360194"/>
          </a:xfrm>
          <a:ln>
            <a:solidFill>
              <a:schemeClr val="tx1"/>
            </a:solidFill>
          </a:ln>
        </p:spPr>
      </p:pic>
      <p:sp>
        <p:nvSpPr>
          <p:cNvPr id="4" name="Rectangle 3"/>
          <p:cNvSpPr/>
          <p:nvPr/>
        </p:nvSpPr>
        <p:spPr>
          <a:xfrm>
            <a:off x="1828800" y="1676400"/>
            <a:ext cx="5334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0119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Management</a:t>
            </a:r>
            <a:endParaRPr lang="en-US"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8044" y="1371600"/>
            <a:ext cx="8455067" cy="5360194"/>
          </a:xfrm>
          <a:ln>
            <a:solidFill>
              <a:schemeClr val="tx1"/>
            </a:solidFill>
          </a:ln>
        </p:spPr>
      </p:pic>
      <p:sp>
        <p:nvSpPr>
          <p:cNvPr id="4" name="Rectangle 3"/>
          <p:cNvSpPr/>
          <p:nvPr/>
        </p:nvSpPr>
        <p:spPr>
          <a:xfrm>
            <a:off x="328044" y="1676400"/>
            <a:ext cx="1881756" cy="1066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3178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Layer Management</a:t>
            </a:r>
            <a:endParaRPr lang="en-US"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8044" y="1371600"/>
            <a:ext cx="8455067" cy="5360194"/>
          </a:xfrm>
          <a:ln>
            <a:solidFill>
              <a:schemeClr val="tx1"/>
            </a:solidFill>
          </a:ln>
        </p:spPr>
      </p:pic>
      <p:sp>
        <p:nvSpPr>
          <p:cNvPr id="4" name="Rectangle 3"/>
          <p:cNvSpPr/>
          <p:nvPr/>
        </p:nvSpPr>
        <p:spPr>
          <a:xfrm>
            <a:off x="328044" y="2743200"/>
            <a:ext cx="1676400" cy="3733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0002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Charts</a:t>
            </a:r>
            <a:endParaRPr lang="en-US"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1720" y="1417638"/>
            <a:ext cx="8455067" cy="5360194"/>
          </a:xfrm>
          <a:ln>
            <a:solidFill>
              <a:schemeClr val="tx1"/>
            </a:solidFill>
          </a:ln>
        </p:spPr>
      </p:pic>
      <p:sp>
        <p:nvSpPr>
          <p:cNvPr id="4" name="Rectangle 3"/>
          <p:cNvSpPr/>
          <p:nvPr/>
        </p:nvSpPr>
        <p:spPr>
          <a:xfrm>
            <a:off x="2133600" y="1752600"/>
            <a:ext cx="6553200"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0002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a:t>
            </a:r>
            <a:endParaRPr lang="en-US"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8044" y="1371600"/>
            <a:ext cx="8455067" cy="5360194"/>
          </a:xfrm>
          <a:ln>
            <a:solidFill>
              <a:schemeClr val="tx1"/>
            </a:solidFill>
          </a:ln>
        </p:spPr>
      </p:pic>
      <p:sp>
        <p:nvSpPr>
          <p:cNvPr id="4" name="Rectangle 3"/>
          <p:cNvSpPr/>
          <p:nvPr/>
        </p:nvSpPr>
        <p:spPr>
          <a:xfrm>
            <a:off x="1905000" y="2743200"/>
            <a:ext cx="6878111" cy="396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4113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Tools</a:t>
            </a:r>
            <a:endParaRPr lang="en-US"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044" y="1371600"/>
            <a:ext cx="8455067" cy="5360194"/>
          </a:xfrm>
          <a:ln>
            <a:solidFill>
              <a:schemeClr val="tx1"/>
            </a:solidFill>
          </a:ln>
        </p:spPr>
      </p:pic>
      <p:sp>
        <p:nvSpPr>
          <p:cNvPr id="4" name="Rectangle 3"/>
          <p:cNvSpPr/>
          <p:nvPr/>
        </p:nvSpPr>
        <p:spPr>
          <a:xfrm>
            <a:off x="3200400" y="2743200"/>
            <a:ext cx="16383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9380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Builder and Analysis</a:t>
            </a:r>
            <a:endParaRPr lang="en-US"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8044" y="1371600"/>
            <a:ext cx="8455067" cy="5360194"/>
          </a:xfrm>
          <a:ln>
            <a:solidFill>
              <a:schemeClr val="tx1"/>
            </a:solidFill>
          </a:ln>
        </p:spPr>
      </p:pic>
      <p:sp>
        <p:nvSpPr>
          <p:cNvPr id="4" name="Rectangle 3"/>
          <p:cNvSpPr/>
          <p:nvPr/>
        </p:nvSpPr>
        <p:spPr>
          <a:xfrm>
            <a:off x="8686799" y="2001894"/>
            <a:ext cx="96311" cy="7413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7349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Builder and Analysis</a:t>
            </a:r>
            <a:endParaRPr lang="en-US"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045" y="1371600"/>
            <a:ext cx="8455066" cy="5360193"/>
          </a:xfrm>
          <a:ln>
            <a:solidFill>
              <a:schemeClr val="tx1"/>
            </a:solidFill>
          </a:ln>
        </p:spPr>
      </p:pic>
      <p:sp>
        <p:nvSpPr>
          <p:cNvPr id="4" name="Rectangle 3"/>
          <p:cNvSpPr/>
          <p:nvPr/>
        </p:nvSpPr>
        <p:spPr>
          <a:xfrm>
            <a:off x="7487711" y="1981200"/>
            <a:ext cx="1295400" cy="47311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255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Map Structure</a:t>
            </a:r>
          </a:p>
          <a:p>
            <a:r>
              <a:rPr lang="en-US" dirty="0" smtClean="0"/>
              <a:t>Place Types</a:t>
            </a:r>
          </a:p>
          <a:p>
            <a:r>
              <a:rPr lang="en-US" dirty="0" smtClean="0"/>
              <a:t>Scenario Definition</a:t>
            </a:r>
          </a:p>
          <a:p>
            <a:r>
              <a:rPr lang="en-US" dirty="0" smtClean="0"/>
              <a:t>Tour of UrbanFootprint UI</a:t>
            </a:r>
          </a:p>
          <a:p>
            <a:r>
              <a:rPr lang="en-US" dirty="0" smtClean="0"/>
              <a:t>Scenario Editing</a:t>
            </a:r>
          </a:p>
          <a:p>
            <a:r>
              <a:rPr lang="en-US" dirty="0" smtClean="0"/>
              <a:t>Scenario Evaluation</a:t>
            </a:r>
          </a:p>
          <a:p>
            <a:r>
              <a:rPr lang="en-US" dirty="0" smtClean="0"/>
              <a:t>Exercise:  Scenario Editing</a:t>
            </a:r>
            <a:endParaRPr lang="en-US" dirty="0"/>
          </a:p>
        </p:txBody>
      </p:sp>
    </p:spTree>
    <p:extLst>
      <p:ext uri="{BB962C8B-B14F-4D97-AF65-F5344CB8AC3E}">
        <p14:creationId xmlns:p14="http://schemas.microsoft.com/office/powerpoint/2010/main" val="36196341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Management</a:t>
            </a:r>
            <a:endParaRPr lang="en-US" dirty="0"/>
          </a:p>
        </p:txBody>
      </p:sp>
      <p:sp>
        <p:nvSpPr>
          <p:cNvPr id="4" name="Content Placeholder 3"/>
          <p:cNvSpPr>
            <a:spLocks noGrp="1"/>
          </p:cNvSpPr>
          <p:nvPr>
            <p:ph sz="half" idx="1"/>
          </p:nvPr>
        </p:nvSpPr>
        <p:spPr>
          <a:xfrm>
            <a:off x="457200" y="1676400"/>
            <a:ext cx="4038600" cy="4525963"/>
          </a:xfrm>
        </p:spPr>
        <p:txBody>
          <a:bodyPr/>
          <a:lstStyle/>
          <a:p>
            <a:r>
              <a:rPr lang="en-US" dirty="0" smtClean="0"/>
              <a:t>Selecting a Geographic Area</a:t>
            </a:r>
          </a:p>
          <a:p>
            <a:r>
              <a:rPr lang="en-US" dirty="0" smtClean="0"/>
              <a:t>Selecting a scenario</a:t>
            </a:r>
          </a:p>
          <a:p>
            <a:r>
              <a:rPr lang="en-US" dirty="0" smtClean="0"/>
              <a:t>Create a scenario</a:t>
            </a:r>
          </a:p>
          <a:p>
            <a:r>
              <a:rPr lang="en-US" dirty="0" smtClean="0"/>
              <a:t>Delete a scenario</a:t>
            </a:r>
          </a:p>
          <a:p>
            <a:r>
              <a:rPr lang="en-US" dirty="0" smtClean="0"/>
              <a:t>Edit scenario details</a:t>
            </a:r>
          </a:p>
          <a:p>
            <a:r>
              <a:rPr lang="en-US" dirty="0" smtClean="0"/>
              <a:t>Review current scenario populations and employment</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2386806"/>
            <a:ext cx="4374267" cy="2190749"/>
          </a:xfrm>
          <a:prstGeom prst="rect">
            <a:avLst/>
          </a:prstGeom>
          <a:ln>
            <a:solidFill>
              <a:schemeClr val="tx1"/>
            </a:solidFill>
          </a:ln>
        </p:spPr>
      </p:pic>
      <p:sp>
        <p:nvSpPr>
          <p:cNvPr id="5" name="Content Placeholder 4"/>
          <p:cNvSpPr>
            <a:spLocks noGrp="1"/>
          </p:cNvSpPr>
          <p:nvPr>
            <p:ph sz="half" idx="2"/>
          </p:nvPr>
        </p:nvSpPr>
        <p:spPr>
          <a:xfrm>
            <a:off x="4835623" y="1828800"/>
            <a:ext cx="4038600" cy="4525963"/>
          </a:xfrm>
        </p:spPr>
        <p:txBody>
          <a:bodyPr/>
          <a:lstStyle/>
          <a:p>
            <a:endParaRPr lang="en-US" dirty="0"/>
          </a:p>
        </p:txBody>
      </p:sp>
    </p:spTree>
    <p:extLst>
      <p:ext uri="{BB962C8B-B14F-4D97-AF65-F5344CB8AC3E}">
        <p14:creationId xmlns:p14="http://schemas.microsoft.com/office/powerpoint/2010/main" val="4107880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Management</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1600200"/>
            <a:ext cx="4038598" cy="2012635"/>
          </a:xfrm>
          <a:ln>
            <a:solidFill>
              <a:schemeClr val="tx1"/>
            </a:solidFill>
          </a:ln>
        </p:spPr>
      </p:pic>
      <p:sp>
        <p:nvSpPr>
          <p:cNvPr id="4" name="Content Placeholder 3"/>
          <p:cNvSpPr>
            <a:spLocks noGrp="1"/>
          </p:cNvSpPr>
          <p:nvPr>
            <p:ph sz="half" idx="2"/>
          </p:nvPr>
        </p:nvSpPr>
        <p:spPr/>
        <p:txBody>
          <a:bodyPr/>
          <a:lstStyle/>
          <a:p>
            <a:r>
              <a:rPr lang="en-US" dirty="0" smtClean="0"/>
              <a:t>Create a New Scenario</a:t>
            </a:r>
          </a:p>
          <a:p>
            <a:pPr lvl="1"/>
            <a:r>
              <a:rPr lang="en-US" dirty="0" smtClean="0"/>
              <a:t>Click on the New Scenario button</a:t>
            </a:r>
            <a:endParaRPr lang="en-US" dirty="0"/>
          </a:p>
          <a:p>
            <a:r>
              <a:rPr lang="en-US" dirty="0" smtClean="0"/>
              <a:t>Copy a Scenario</a:t>
            </a:r>
          </a:p>
          <a:p>
            <a:pPr lvl="1"/>
            <a:r>
              <a:rPr lang="en-US" dirty="0" smtClean="0"/>
              <a:t>Click on the green icon next to a scenario name.</a:t>
            </a:r>
          </a:p>
        </p:txBody>
      </p:sp>
      <p:sp>
        <p:nvSpPr>
          <p:cNvPr id="6" name="Content Placeholder 3"/>
          <p:cNvSpPr txBox="1">
            <a:spLocks/>
          </p:cNvSpPr>
          <p:nvPr/>
        </p:nvSpPr>
        <p:spPr>
          <a:xfrm>
            <a:off x="304800" y="4419600"/>
            <a:ext cx="8686800" cy="203438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smtClean="0"/>
              <a:t>Delete a Scenario</a:t>
            </a:r>
          </a:p>
          <a:p>
            <a:pPr lvl="1"/>
            <a:r>
              <a:rPr lang="en-US" dirty="0" smtClean="0"/>
              <a:t>Click on the red icon next to the scenario</a:t>
            </a:r>
          </a:p>
          <a:p>
            <a:r>
              <a:rPr lang="en-US" dirty="0" smtClean="0"/>
              <a:t>Edit Scenario Details</a:t>
            </a:r>
          </a:p>
          <a:p>
            <a:pPr lvl="1"/>
            <a:r>
              <a:rPr lang="en-US" dirty="0" smtClean="0"/>
              <a:t>Double click and edit text</a:t>
            </a:r>
          </a:p>
          <a:p>
            <a:pPr lvl="1"/>
            <a:r>
              <a:rPr lang="en-US" dirty="0" smtClean="0"/>
              <a:t>Click Save</a:t>
            </a:r>
          </a:p>
        </p:txBody>
      </p:sp>
    </p:spTree>
    <p:extLst>
      <p:ext uri="{BB962C8B-B14F-4D97-AF65-F5344CB8AC3E}">
        <p14:creationId xmlns:p14="http://schemas.microsoft.com/office/powerpoint/2010/main" val="1733132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Charts</a:t>
            </a:r>
            <a:endParaRPr lang="en-US" dirty="0"/>
          </a:p>
        </p:txBody>
      </p:sp>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1341311"/>
            <a:ext cx="9144000" cy="1249489"/>
          </a:xfrm>
          <a:ln>
            <a:solidFill>
              <a:schemeClr val="tx1"/>
            </a:solidFill>
          </a:ln>
        </p:spPr>
      </p:pic>
      <p:sp>
        <p:nvSpPr>
          <p:cNvPr id="7" name="Content Placeholder 6"/>
          <p:cNvSpPr>
            <a:spLocks noGrp="1"/>
          </p:cNvSpPr>
          <p:nvPr>
            <p:ph sz="half" idx="2"/>
          </p:nvPr>
        </p:nvSpPr>
        <p:spPr>
          <a:xfrm>
            <a:off x="333499" y="2742211"/>
            <a:ext cx="8458200" cy="3810989"/>
          </a:xfrm>
        </p:spPr>
        <p:txBody>
          <a:bodyPr/>
          <a:lstStyle/>
          <a:p>
            <a:r>
              <a:rPr lang="en-US" dirty="0" smtClean="0"/>
              <a:t>Provide immediate feedback on the Scenario</a:t>
            </a:r>
          </a:p>
          <a:p>
            <a:r>
              <a:rPr lang="en-US" dirty="0" smtClean="0"/>
              <a:t>By Increment and End State</a:t>
            </a:r>
          </a:p>
          <a:p>
            <a:r>
              <a:rPr lang="en-US" dirty="0" smtClean="0"/>
              <a:t>Population, Dwelling Unit, and Employment Totals</a:t>
            </a:r>
          </a:p>
          <a:p>
            <a:r>
              <a:rPr lang="en-US" dirty="0" smtClean="0"/>
              <a:t>Dwelling Units by Type</a:t>
            </a:r>
          </a:p>
          <a:p>
            <a:r>
              <a:rPr lang="en-US" dirty="0" smtClean="0"/>
              <a:t>Employment by Type</a:t>
            </a:r>
            <a:endParaRPr lang="en-US" dirty="0"/>
          </a:p>
        </p:txBody>
      </p:sp>
    </p:spTree>
    <p:extLst>
      <p:ext uri="{BB962C8B-B14F-4D97-AF65-F5344CB8AC3E}">
        <p14:creationId xmlns:p14="http://schemas.microsoft.com/office/powerpoint/2010/main" val="3537378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Layer Management</a:t>
            </a:r>
            <a:endParaRPr lang="en-US" dirty="0"/>
          </a:p>
        </p:txBody>
      </p:sp>
      <p:sp>
        <p:nvSpPr>
          <p:cNvPr id="3" name="Content Placeholder 2"/>
          <p:cNvSpPr>
            <a:spLocks noGrp="1"/>
          </p:cNvSpPr>
          <p:nvPr>
            <p:ph sz="half" idx="1"/>
          </p:nvPr>
        </p:nvSpPr>
        <p:spPr/>
        <p:txBody>
          <a:bodyPr/>
          <a:lstStyle/>
          <a:p>
            <a:r>
              <a:rPr lang="en-US" dirty="0" smtClean="0"/>
              <a:t>Import Layer</a:t>
            </a:r>
          </a:p>
          <a:p>
            <a:r>
              <a:rPr lang="en-US" dirty="0" smtClean="0"/>
              <a:t>Layer ordering</a:t>
            </a:r>
          </a:p>
          <a:p>
            <a:r>
              <a:rPr lang="en-US" dirty="0" smtClean="0"/>
              <a:t>No Symbology Editing</a:t>
            </a:r>
          </a:p>
          <a:p>
            <a:r>
              <a:rPr lang="en-US" dirty="0" smtClean="0"/>
              <a:t>Export Layers to File Geodatabase</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27325" y="1600200"/>
            <a:ext cx="2680350" cy="4525963"/>
          </a:xfrm>
          <a:ln>
            <a:solidFill>
              <a:schemeClr val="tx1"/>
            </a:solidFill>
          </a:ln>
        </p:spPr>
      </p:pic>
    </p:spTree>
    <p:extLst>
      <p:ext uri="{BB962C8B-B14F-4D97-AF65-F5344CB8AC3E}">
        <p14:creationId xmlns:p14="http://schemas.microsoft.com/office/powerpoint/2010/main" val="1643202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Layer Management</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36325" y="1600200"/>
            <a:ext cx="2680350" cy="4525963"/>
          </a:xfrm>
          <a:ln>
            <a:solidFill>
              <a:schemeClr val="tx1"/>
            </a:solidFill>
          </a:ln>
        </p:spPr>
      </p:pic>
      <p:sp>
        <p:nvSpPr>
          <p:cNvPr id="4" name="Content Placeholder 3"/>
          <p:cNvSpPr>
            <a:spLocks noGrp="1"/>
          </p:cNvSpPr>
          <p:nvPr>
            <p:ph sz="half" idx="2"/>
          </p:nvPr>
        </p:nvSpPr>
        <p:spPr/>
        <p:txBody>
          <a:bodyPr/>
          <a:lstStyle/>
          <a:p>
            <a:r>
              <a:rPr lang="en-US" dirty="0"/>
              <a:t>Turning layers on and off</a:t>
            </a:r>
          </a:p>
          <a:p>
            <a:pPr lvl="1"/>
            <a:r>
              <a:rPr lang="en-US" dirty="0"/>
              <a:t>Click on the check box to the left of the layer </a:t>
            </a:r>
            <a:r>
              <a:rPr lang="en-US" dirty="0" smtClean="0"/>
              <a:t>name</a:t>
            </a:r>
          </a:p>
          <a:p>
            <a:r>
              <a:rPr lang="en-US" dirty="0" smtClean="0"/>
              <a:t>Active layer</a:t>
            </a:r>
          </a:p>
          <a:p>
            <a:pPr lvl="1"/>
            <a:r>
              <a:rPr lang="en-US" dirty="0" smtClean="0"/>
              <a:t>Is always highlighted in blue</a:t>
            </a:r>
          </a:p>
          <a:p>
            <a:pPr marL="0" indent="0">
              <a:buNone/>
            </a:pPr>
            <a:endParaRPr lang="en-US" dirty="0"/>
          </a:p>
        </p:txBody>
      </p:sp>
    </p:spTree>
    <p:extLst>
      <p:ext uri="{BB962C8B-B14F-4D97-AF65-F5344CB8AC3E}">
        <p14:creationId xmlns:p14="http://schemas.microsoft.com/office/powerpoint/2010/main" val="1893540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Layer Ordering</a:t>
            </a:r>
            <a:endParaRPr lang="en-US"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19183" y="1600200"/>
            <a:ext cx="3314634" cy="4525963"/>
          </a:xfrm>
          <a:ln>
            <a:solidFill>
              <a:schemeClr val="tx1"/>
            </a:solidFill>
          </a:ln>
        </p:spPr>
      </p:pic>
      <p:sp>
        <p:nvSpPr>
          <p:cNvPr id="6" name="Content Placeholder 5"/>
          <p:cNvSpPr>
            <a:spLocks noGrp="1"/>
          </p:cNvSpPr>
          <p:nvPr>
            <p:ph sz="half" idx="2"/>
          </p:nvPr>
        </p:nvSpPr>
        <p:spPr>
          <a:xfrm>
            <a:off x="4648200" y="1600200"/>
            <a:ext cx="4038600" cy="4953000"/>
          </a:xfrm>
        </p:spPr>
        <p:txBody>
          <a:bodyPr>
            <a:normAutofit fontScale="92500" lnSpcReduction="10000"/>
          </a:bodyPr>
          <a:lstStyle/>
          <a:p>
            <a:r>
              <a:rPr lang="en-US" dirty="0" smtClean="0"/>
              <a:t>Open by clicking on the sideways arrow (highlighted in picture)</a:t>
            </a:r>
          </a:p>
          <a:p>
            <a:r>
              <a:rPr lang="en-US" dirty="0" smtClean="0"/>
              <a:t>Broken into two categories:</a:t>
            </a:r>
          </a:p>
          <a:p>
            <a:pPr lvl="1"/>
            <a:r>
              <a:rPr lang="en-US" dirty="0" smtClean="0"/>
              <a:t>Background</a:t>
            </a:r>
          </a:p>
          <a:p>
            <a:pPr lvl="1"/>
            <a:r>
              <a:rPr lang="en-US" dirty="0" smtClean="0"/>
              <a:t>Foreground</a:t>
            </a:r>
          </a:p>
          <a:p>
            <a:r>
              <a:rPr lang="en-US" dirty="0" smtClean="0"/>
              <a:t>Drag the layers into the order you want (within the background/foreground groups)</a:t>
            </a:r>
            <a:endParaRPr lang="en-US" dirty="0"/>
          </a:p>
        </p:txBody>
      </p:sp>
    </p:spTree>
    <p:extLst>
      <p:ext uri="{BB962C8B-B14F-4D97-AF65-F5344CB8AC3E}">
        <p14:creationId xmlns:p14="http://schemas.microsoft.com/office/powerpoint/2010/main" val="34648773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Layer Management</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36325" y="1600200"/>
            <a:ext cx="2680350" cy="4525963"/>
          </a:xfrm>
          <a:ln>
            <a:solidFill>
              <a:schemeClr val="tx1"/>
            </a:solidFill>
          </a:ln>
        </p:spPr>
      </p:pic>
      <p:sp>
        <p:nvSpPr>
          <p:cNvPr id="4" name="Content Placeholder 3"/>
          <p:cNvSpPr>
            <a:spLocks noGrp="1"/>
          </p:cNvSpPr>
          <p:nvPr>
            <p:ph sz="half" idx="2"/>
          </p:nvPr>
        </p:nvSpPr>
        <p:spPr/>
        <p:txBody>
          <a:bodyPr>
            <a:normAutofit lnSpcReduction="10000"/>
          </a:bodyPr>
          <a:lstStyle/>
          <a:p>
            <a:r>
              <a:rPr lang="en-US" dirty="0" smtClean="0"/>
              <a:t>Access the Manage Layers Window by clicking on the down arrow in the layer manager</a:t>
            </a:r>
          </a:p>
          <a:p>
            <a:r>
              <a:rPr lang="en-US" dirty="0" smtClean="0"/>
              <a:t>The same arrow will also give you the option to export the active layer to an ESRI file geodatabase for downloading.</a:t>
            </a:r>
            <a:endParaRPr lang="en-US" dirty="0"/>
          </a:p>
        </p:txBody>
      </p:sp>
      <p:sp>
        <p:nvSpPr>
          <p:cNvPr id="6" name="Rectangle 5"/>
          <p:cNvSpPr/>
          <p:nvPr/>
        </p:nvSpPr>
        <p:spPr>
          <a:xfrm>
            <a:off x="3200400" y="1524000"/>
            <a:ext cx="3810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057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 Layers Window</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2826" y="1798076"/>
            <a:ext cx="8138347" cy="4130211"/>
          </a:xfrm>
          <a:ln>
            <a:solidFill>
              <a:schemeClr val="tx1"/>
            </a:solidFill>
          </a:ln>
        </p:spPr>
      </p:pic>
    </p:spTree>
    <p:extLst>
      <p:ext uri="{BB962C8B-B14F-4D97-AF65-F5344CB8AC3E}">
        <p14:creationId xmlns:p14="http://schemas.microsoft.com/office/powerpoint/2010/main" val="12617506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 Layers</a:t>
            </a:r>
            <a:endParaRPr lang="en-US" dirty="0"/>
          </a:p>
        </p:txBody>
      </p:sp>
      <p:sp>
        <p:nvSpPr>
          <p:cNvPr id="3" name="Content Placeholder 2"/>
          <p:cNvSpPr>
            <a:spLocks noGrp="1"/>
          </p:cNvSpPr>
          <p:nvPr>
            <p:ph idx="1"/>
          </p:nvPr>
        </p:nvSpPr>
        <p:spPr/>
        <p:txBody>
          <a:bodyPr/>
          <a:lstStyle/>
          <a:p>
            <a:r>
              <a:rPr lang="en-US" dirty="0" smtClean="0"/>
              <a:t>Every scenario has a primary layer that provides the spatial structure for the scenario.</a:t>
            </a:r>
          </a:p>
          <a:p>
            <a:r>
              <a:rPr lang="en-US" dirty="0" smtClean="0"/>
              <a:t>That will frequently be a parcel layer</a:t>
            </a:r>
          </a:p>
          <a:p>
            <a:r>
              <a:rPr lang="en-US" dirty="0" smtClean="0"/>
              <a:t>This primary or parcel layer is the minimum spatial unit that UrbanFootprint uses.</a:t>
            </a:r>
          </a:p>
          <a:p>
            <a:r>
              <a:rPr lang="en-US" dirty="0" smtClean="0"/>
              <a:t>Other values are aggregated up from that minimum unit.</a:t>
            </a:r>
          </a:p>
          <a:p>
            <a:pPr lvl="1"/>
            <a:endParaRPr lang="en-US" dirty="0" smtClean="0"/>
          </a:p>
          <a:p>
            <a:endParaRPr lang="en-US" dirty="0"/>
          </a:p>
        </p:txBody>
      </p:sp>
    </p:spTree>
    <p:extLst>
      <p:ext uri="{BB962C8B-B14F-4D97-AF65-F5344CB8AC3E}">
        <p14:creationId xmlns:p14="http://schemas.microsoft.com/office/powerpoint/2010/main" val="3242711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 Behavior, and Tags</a:t>
            </a:r>
            <a:endParaRPr lang="en-US" dirty="0"/>
          </a:p>
        </p:txBody>
      </p:sp>
      <p:sp>
        <p:nvSpPr>
          <p:cNvPr id="3" name="Content Placeholder 2"/>
          <p:cNvSpPr>
            <a:spLocks noGrp="1"/>
          </p:cNvSpPr>
          <p:nvPr>
            <p:ph idx="1"/>
          </p:nvPr>
        </p:nvSpPr>
        <p:spPr/>
        <p:txBody>
          <a:bodyPr>
            <a:normAutofit lnSpcReduction="10000"/>
          </a:bodyPr>
          <a:lstStyle/>
          <a:p>
            <a:r>
              <a:rPr lang="en-US" dirty="0" smtClean="0"/>
              <a:t>Scope: Does this layer apply to just this scenario or to the entire geographic area</a:t>
            </a:r>
          </a:p>
          <a:p>
            <a:r>
              <a:rPr lang="en-US" dirty="0" smtClean="0"/>
              <a:t>Assigned Behavior: Named roles that the layer can play in UrbanFootprint. At present all roles except “Environmental Constraint” are placeholders for future functionality.</a:t>
            </a:r>
          </a:p>
          <a:p>
            <a:r>
              <a:rPr lang="en-US" dirty="0" smtClean="0"/>
              <a:t>Tags: Are not fully implemented but will allow for searching for data types within UrbanFootprint</a:t>
            </a:r>
            <a:endParaRPr lang="en-US" dirty="0"/>
          </a:p>
        </p:txBody>
      </p:sp>
    </p:spTree>
    <p:extLst>
      <p:ext uri="{BB962C8B-B14F-4D97-AF65-F5344CB8AC3E}">
        <p14:creationId xmlns:p14="http://schemas.microsoft.com/office/powerpoint/2010/main" val="4184862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Structure</a:t>
            </a:r>
            <a:endParaRPr lang="en-US" dirty="0"/>
          </a:p>
        </p:txBody>
      </p:sp>
      <p:grpSp>
        <p:nvGrpSpPr>
          <p:cNvPr id="32" name="Group 31"/>
          <p:cNvGrpSpPr/>
          <p:nvPr/>
        </p:nvGrpSpPr>
        <p:grpSpPr>
          <a:xfrm>
            <a:off x="152400" y="1676400"/>
            <a:ext cx="2590800" cy="4503822"/>
            <a:chOff x="152400" y="1676400"/>
            <a:chExt cx="2590800" cy="4503822"/>
          </a:xfrm>
        </p:grpSpPr>
        <p:sp>
          <p:nvSpPr>
            <p:cNvPr id="4" name="Rectangle 3"/>
            <p:cNvSpPr/>
            <p:nvPr/>
          </p:nvSpPr>
          <p:spPr>
            <a:xfrm>
              <a:off x="152400" y="1676400"/>
              <a:ext cx="2590800" cy="45038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28600" y="1752600"/>
              <a:ext cx="12954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28600" y="3733800"/>
              <a:ext cx="1295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8600" y="5334000"/>
              <a:ext cx="12954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600200" y="2438400"/>
              <a:ext cx="1066800"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3238500" y="1668378"/>
            <a:ext cx="2590800" cy="4503822"/>
            <a:chOff x="3124200" y="1668378"/>
            <a:chExt cx="2590800" cy="4503822"/>
          </a:xfrm>
        </p:grpSpPr>
        <p:sp>
          <p:nvSpPr>
            <p:cNvPr id="24" name="Rectangle 23"/>
            <p:cNvSpPr/>
            <p:nvPr/>
          </p:nvSpPr>
          <p:spPr>
            <a:xfrm>
              <a:off x="3200400" y="4572000"/>
              <a:ext cx="2438400" cy="1524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Rectangle 17"/>
            <p:cNvSpPr/>
            <p:nvPr/>
          </p:nvSpPr>
          <p:spPr>
            <a:xfrm>
              <a:off x="3124200" y="1668378"/>
              <a:ext cx="2590800" cy="45038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200400" y="5325978"/>
              <a:ext cx="1295400" cy="685800"/>
            </a:xfrm>
            <a:prstGeom prst="rect">
              <a:avLst/>
            </a:prstGeom>
            <a:noFill/>
            <a:ln>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572000" y="1752600"/>
              <a:ext cx="1066800" cy="609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34" name="Group 33"/>
          <p:cNvGrpSpPr/>
          <p:nvPr/>
        </p:nvGrpSpPr>
        <p:grpSpPr>
          <a:xfrm>
            <a:off x="6400800" y="1668378"/>
            <a:ext cx="2590800" cy="4503822"/>
            <a:chOff x="6172200" y="1676400"/>
            <a:chExt cx="2590800" cy="4503822"/>
          </a:xfrm>
        </p:grpSpPr>
        <p:sp>
          <p:nvSpPr>
            <p:cNvPr id="25" name="Rectangle 24"/>
            <p:cNvSpPr/>
            <p:nvPr/>
          </p:nvSpPr>
          <p:spPr>
            <a:xfrm>
              <a:off x="6248400" y="4580022"/>
              <a:ext cx="2438400" cy="1524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 name="Rectangle 25"/>
            <p:cNvSpPr/>
            <p:nvPr/>
          </p:nvSpPr>
          <p:spPr>
            <a:xfrm>
              <a:off x="6172200" y="1676400"/>
              <a:ext cx="2590800" cy="45038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248400" y="1752600"/>
              <a:ext cx="12954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248400" y="3733800"/>
              <a:ext cx="1295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620000" y="2438400"/>
              <a:ext cx="1066800"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620000" y="1760622"/>
              <a:ext cx="1066800" cy="609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35" name="TextBox 34"/>
          <p:cNvSpPr txBox="1"/>
          <p:nvPr/>
        </p:nvSpPr>
        <p:spPr>
          <a:xfrm>
            <a:off x="548717" y="1210815"/>
            <a:ext cx="1593706" cy="369332"/>
          </a:xfrm>
          <a:prstGeom prst="rect">
            <a:avLst/>
          </a:prstGeom>
          <a:noFill/>
        </p:spPr>
        <p:txBody>
          <a:bodyPr wrap="none" rtlCol="0">
            <a:spAutoFit/>
          </a:bodyPr>
          <a:lstStyle/>
          <a:p>
            <a:r>
              <a:rPr lang="en-US" dirty="0" smtClean="0"/>
              <a:t>Base Condition</a:t>
            </a:r>
            <a:endParaRPr lang="en-US" dirty="0"/>
          </a:p>
        </p:txBody>
      </p:sp>
      <p:sp>
        <p:nvSpPr>
          <p:cNvPr id="36" name="TextBox 35"/>
          <p:cNvSpPr txBox="1"/>
          <p:nvPr/>
        </p:nvSpPr>
        <p:spPr>
          <a:xfrm>
            <a:off x="3581400" y="1210815"/>
            <a:ext cx="2045112" cy="369332"/>
          </a:xfrm>
          <a:prstGeom prst="rect">
            <a:avLst/>
          </a:prstGeom>
          <a:noFill/>
        </p:spPr>
        <p:txBody>
          <a:bodyPr wrap="none" rtlCol="0">
            <a:spAutoFit/>
          </a:bodyPr>
          <a:lstStyle/>
          <a:p>
            <a:r>
              <a:rPr lang="en-US" dirty="0" smtClean="0"/>
              <a:t>Change (Increment)</a:t>
            </a:r>
            <a:endParaRPr lang="en-US" dirty="0"/>
          </a:p>
        </p:txBody>
      </p:sp>
      <p:sp>
        <p:nvSpPr>
          <p:cNvPr id="37" name="TextBox 36"/>
          <p:cNvSpPr txBox="1"/>
          <p:nvPr/>
        </p:nvSpPr>
        <p:spPr>
          <a:xfrm>
            <a:off x="7157896" y="1210815"/>
            <a:ext cx="1071704" cy="369332"/>
          </a:xfrm>
          <a:prstGeom prst="rect">
            <a:avLst/>
          </a:prstGeom>
          <a:noFill/>
        </p:spPr>
        <p:txBody>
          <a:bodyPr wrap="none" rtlCol="0">
            <a:spAutoFit/>
          </a:bodyPr>
          <a:lstStyle/>
          <a:p>
            <a:r>
              <a:rPr lang="en-US" dirty="0" smtClean="0"/>
              <a:t>End State</a:t>
            </a:r>
            <a:endParaRPr lang="en-US" dirty="0"/>
          </a:p>
        </p:txBody>
      </p:sp>
      <p:sp>
        <p:nvSpPr>
          <p:cNvPr id="38" name="TextBox 37"/>
          <p:cNvSpPr txBox="1"/>
          <p:nvPr/>
        </p:nvSpPr>
        <p:spPr>
          <a:xfrm>
            <a:off x="2686816" y="2914471"/>
            <a:ext cx="644728" cy="1200329"/>
          </a:xfrm>
          <a:prstGeom prst="rect">
            <a:avLst/>
          </a:prstGeom>
          <a:noFill/>
        </p:spPr>
        <p:txBody>
          <a:bodyPr wrap="none" rtlCol="0">
            <a:spAutoFit/>
          </a:bodyPr>
          <a:lstStyle/>
          <a:p>
            <a:r>
              <a:rPr lang="en-US" sz="7200" dirty="0" smtClean="0"/>
              <a:t>+</a:t>
            </a:r>
            <a:endParaRPr lang="en-US" sz="7200" dirty="0"/>
          </a:p>
        </p:txBody>
      </p:sp>
      <p:sp>
        <p:nvSpPr>
          <p:cNvPr id="39" name="TextBox 38"/>
          <p:cNvSpPr txBox="1"/>
          <p:nvPr/>
        </p:nvSpPr>
        <p:spPr>
          <a:xfrm>
            <a:off x="5785986" y="3049413"/>
            <a:ext cx="644728" cy="1200329"/>
          </a:xfrm>
          <a:prstGeom prst="rect">
            <a:avLst/>
          </a:prstGeom>
          <a:noFill/>
        </p:spPr>
        <p:txBody>
          <a:bodyPr wrap="none" rtlCol="0">
            <a:spAutoFit/>
          </a:bodyPr>
          <a:lstStyle/>
          <a:p>
            <a:r>
              <a:rPr lang="en-US" sz="7200" dirty="0" smtClean="0"/>
              <a:t>=</a:t>
            </a:r>
            <a:endParaRPr lang="en-US" sz="7200" dirty="0"/>
          </a:p>
        </p:txBody>
      </p:sp>
    </p:spTree>
    <p:extLst>
      <p:ext uri="{BB962C8B-B14F-4D97-AF65-F5344CB8AC3E}">
        <p14:creationId xmlns:p14="http://schemas.microsoft.com/office/powerpoint/2010/main" val="1942269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Constraints</a:t>
            </a:r>
            <a:endParaRPr lang="en-US" dirty="0"/>
          </a:p>
        </p:txBody>
      </p:sp>
      <p:sp>
        <p:nvSpPr>
          <p:cNvPr id="4" name="Content Placeholder 3"/>
          <p:cNvSpPr>
            <a:spLocks noGrp="1"/>
          </p:cNvSpPr>
          <p:nvPr>
            <p:ph sz="half" idx="1"/>
          </p:nvPr>
        </p:nvSpPr>
        <p:spPr>
          <a:xfrm>
            <a:off x="457200" y="1600200"/>
            <a:ext cx="4038600" cy="4876800"/>
          </a:xfrm>
        </p:spPr>
        <p:txBody>
          <a:bodyPr>
            <a:normAutofit fontScale="92500" lnSpcReduction="10000"/>
          </a:bodyPr>
          <a:lstStyle/>
          <a:p>
            <a:r>
              <a:rPr lang="en-US" dirty="0" smtClean="0"/>
              <a:t>Reduce the developable space in parcels that they have a relationship with. </a:t>
            </a:r>
          </a:p>
          <a:p>
            <a:r>
              <a:rPr lang="en-US" dirty="0" smtClean="0"/>
              <a:t>Each layer has a priority and a percentage</a:t>
            </a:r>
          </a:p>
          <a:p>
            <a:r>
              <a:rPr lang="en-US" dirty="0" smtClean="0"/>
              <a:t>The priority determines which layer takes precedence.</a:t>
            </a:r>
          </a:p>
          <a:p>
            <a:r>
              <a:rPr lang="en-US" dirty="0" smtClean="0"/>
              <a:t>The percentage determines how much the developable space is reduced.</a:t>
            </a:r>
            <a:endParaRPr lang="en-US" dirty="0"/>
          </a:p>
        </p:txBody>
      </p:sp>
      <p:sp>
        <p:nvSpPr>
          <p:cNvPr id="5" name="Content Placeholder 4"/>
          <p:cNvSpPr>
            <a:spLocks noGrp="1"/>
          </p:cNvSpPr>
          <p:nvPr>
            <p:ph sz="half" idx="2"/>
          </p:nvPr>
        </p:nvSpPr>
        <p:spPr/>
        <p:txBody>
          <a:bodyPr>
            <a:normAutofit fontScale="92500" lnSpcReduction="10000"/>
          </a:bodyPr>
          <a:lstStyle/>
          <a:p>
            <a:endParaRPr lang="en-US"/>
          </a:p>
        </p:txBody>
      </p:sp>
    </p:spTree>
    <p:extLst>
      <p:ext uri="{BB962C8B-B14F-4D97-AF65-F5344CB8AC3E}">
        <p14:creationId xmlns:p14="http://schemas.microsoft.com/office/powerpoint/2010/main" val="4769642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Relationships</a:t>
            </a:r>
            <a:endParaRPr lang="en-US" dirty="0"/>
          </a:p>
        </p:txBody>
      </p:sp>
      <p:sp>
        <p:nvSpPr>
          <p:cNvPr id="3" name="Content Placeholder 2"/>
          <p:cNvSpPr>
            <a:spLocks noGrp="1"/>
          </p:cNvSpPr>
          <p:nvPr>
            <p:ph idx="1"/>
          </p:nvPr>
        </p:nvSpPr>
        <p:spPr/>
        <p:txBody>
          <a:bodyPr>
            <a:normAutofit lnSpcReduction="10000"/>
          </a:bodyPr>
          <a:lstStyle/>
          <a:p>
            <a:r>
              <a:rPr lang="en-US" dirty="0"/>
              <a:t>Every layer other than </a:t>
            </a:r>
            <a:r>
              <a:rPr lang="en-US" dirty="0" smtClean="0"/>
              <a:t>a background layer </a:t>
            </a:r>
            <a:r>
              <a:rPr lang="en-US" dirty="0"/>
              <a:t>has a relationship to </a:t>
            </a:r>
            <a:r>
              <a:rPr lang="en-US" dirty="0" smtClean="0"/>
              <a:t>the </a:t>
            </a:r>
            <a:r>
              <a:rPr lang="en-US" dirty="0"/>
              <a:t>primary </a:t>
            </a:r>
            <a:r>
              <a:rPr lang="en-US" dirty="0" smtClean="0"/>
              <a:t>layer</a:t>
            </a:r>
            <a:endParaRPr lang="en-US" dirty="0"/>
          </a:p>
          <a:p>
            <a:r>
              <a:rPr lang="en-US" dirty="0"/>
              <a:t>These relationships can be geographic or </a:t>
            </a:r>
            <a:r>
              <a:rPr lang="en-US" dirty="0" smtClean="0"/>
              <a:t>attribute table (primary id)</a:t>
            </a:r>
          </a:p>
          <a:p>
            <a:r>
              <a:rPr lang="en-US" dirty="0" smtClean="0"/>
              <a:t>Geographic: (primary to layer)</a:t>
            </a:r>
          </a:p>
          <a:p>
            <a:pPr lvl="1"/>
            <a:r>
              <a:rPr lang="en-US" dirty="0" smtClean="0"/>
              <a:t>Polygon to Polygon (many to many)</a:t>
            </a:r>
          </a:p>
          <a:p>
            <a:pPr lvl="1"/>
            <a:r>
              <a:rPr lang="en-US" dirty="0" smtClean="0"/>
              <a:t>Centroid to Polygon (one to many)</a:t>
            </a:r>
          </a:p>
          <a:p>
            <a:pPr lvl="1"/>
            <a:r>
              <a:rPr lang="en-US" dirty="0" smtClean="0"/>
              <a:t>Polygon to Centroid (many to one)</a:t>
            </a:r>
          </a:p>
          <a:p>
            <a:r>
              <a:rPr lang="en-US" dirty="0" smtClean="0"/>
              <a:t>Attribute Table: One to one	</a:t>
            </a:r>
            <a:endParaRPr lang="en-US" dirty="0"/>
          </a:p>
          <a:p>
            <a:endParaRPr lang="en-US" dirty="0"/>
          </a:p>
        </p:txBody>
      </p:sp>
    </p:spTree>
    <p:extLst>
      <p:ext uri="{BB962C8B-B14F-4D97-AF65-F5344CB8AC3E}">
        <p14:creationId xmlns:p14="http://schemas.microsoft.com/office/powerpoint/2010/main" val="1172998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Relationships</a:t>
            </a:r>
            <a:endParaRPr lang="en-US" dirty="0"/>
          </a:p>
        </p:txBody>
      </p:sp>
      <p:grpSp>
        <p:nvGrpSpPr>
          <p:cNvPr id="27" name="Group 26"/>
          <p:cNvGrpSpPr/>
          <p:nvPr/>
        </p:nvGrpSpPr>
        <p:grpSpPr>
          <a:xfrm>
            <a:off x="2514600" y="1905000"/>
            <a:ext cx="4114800" cy="4114800"/>
            <a:chOff x="2514600" y="1905000"/>
            <a:chExt cx="4114800" cy="4114800"/>
          </a:xfrm>
        </p:grpSpPr>
        <p:sp>
          <p:nvSpPr>
            <p:cNvPr id="6" name="Rectangle 5"/>
            <p:cNvSpPr/>
            <p:nvPr/>
          </p:nvSpPr>
          <p:spPr>
            <a:xfrm>
              <a:off x="2514600" y="19050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86200" y="19050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57800" y="19050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14600" y="32766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86200" y="32766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57800" y="32766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514600" y="46482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886200" y="46482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257800" y="46482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p:cNvSpPr/>
          <p:nvPr/>
        </p:nvSpPr>
        <p:spPr>
          <a:xfrm>
            <a:off x="2743200" y="2133600"/>
            <a:ext cx="3657600" cy="365760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2514600" y="1890156"/>
            <a:ext cx="4114800" cy="4114800"/>
            <a:chOff x="-2286000" y="1925782"/>
            <a:chExt cx="4114800" cy="4114800"/>
          </a:xfrm>
        </p:grpSpPr>
        <p:sp>
          <p:nvSpPr>
            <p:cNvPr id="17" name="Rectangle 16"/>
            <p:cNvSpPr/>
            <p:nvPr/>
          </p:nvSpPr>
          <p:spPr>
            <a:xfrm>
              <a:off x="-2286000" y="1925782"/>
              <a:ext cx="13716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14400" y="1925782"/>
              <a:ext cx="13716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57200" y="1925782"/>
              <a:ext cx="13716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286000" y="3297382"/>
              <a:ext cx="13716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14400" y="3297382"/>
              <a:ext cx="13716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57200" y="3297382"/>
              <a:ext cx="13716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286000" y="4668982"/>
              <a:ext cx="13716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14400" y="4668982"/>
              <a:ext cx="13716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57200" y="4668982"/>
              <a:ext cx="13716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280801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 Polygon to Polygon</a:t>
            </a:r>
            <a:endParaRPr lang="en-US" dirty="0"/>
          </a:p>
        </p:txBody>
      </p:sp>
      <p:grpSp>
        <p:nvGrpSpPr>
          <p:cNvPr id="27" name="Group 26"/>
          <p:cNvGrpSpPr/>
          <p:nvPr/>
        </p:nvGrpSpPr>
        <p:grpSpPr>
          <a:xfrm>
            <a:off x="2514600" y="1905000"/>
            <a:ext cx="4114800" cy="4114800"/>
            <a:chOff x="2514600" y="1905000"/>
            <a:chExt cx="4114800" cy="4114800"/>
          </a:xfrm>
        </p:grpSpPr>
        <p:sp>
          <p:nvSpPr>
            <p:cNvPr id="6" name="Rectangle 5"/>
            <p:cNvSpPr/>
            <p:nvPr/>
          </p:nvSpPr>
          <p:spPr>
            <a:xfrm>
              <a:off x="2514600" y="19050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86200" y="19050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57800" y="19050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14600" y="32766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86200" y="32766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57800" y="32766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514600" y="46482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886200" y="46482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257800" y="46482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p:cNvSpPr/>
          <p:nvPr/>
        </p:nvSpPr>
        <p:spPr>
          <a:xfrm>
            <a:off x="2743200" y="2133600"/>
            <a:ext cx="3657600" cy="365760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2514600" y="1890156"/>
            <a:ext cx="4114800" cy="4114800"/>
            <a:chOff x="-2286000" y="1925782"/>
            <a:chExt cx="4114800" cy="4114800"/>
          </a:xfrm>
          <a:solidFill>
            <a:schemeClr val="accent2">
              <a:lumMod val="40000"/>
              <a:lumOff val="60000"/>
            </a:schemeClr>
          </a:solidFill>
        </p:grpSpPr>
        <p:sp>
          <p:nvSpPr>
            <p:cNvPr id="17" name="Rectangle 16"/>
            <p:cNvSpPr/>
            <p:nvPr/>
          </p:nvSpPr>
          <p:spPr>
            <a:xfrm>
              <a:off x="-2286000" y="1925782"/>
              <a:ext cx="1371600" cy="13716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14400" y="1925782"/>
              <a:ext cx="1371600" cy="13716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57200" y="1925782"/>
              <a:ext cx="1371600" cy="13716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286000" y="3297382"/>
              <a:ext cx="1371600" cy="13716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14400" y="3297382"/>
              <a:ext cx="1371600" cy="13716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57200" y="3297382"/>
              <a:ext cx="1371600" cy="13716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286000" y="4668982"/>
              <a:ext cx="1371600" cy="13716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14400" y="4668982"/>
              <a:ext cx="1371600" cy="13716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57200" y="4668982"/>
              <a:ext cx="1371600" cy="13716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Oval 27"/>
          <p:cNvSpPr/>
          <p:nvPr/>
        </p:nvSpPr>
        <p:spPr>
          <a:xfrm>
            <a:off x="2735283" y="2118756"/>
            <a:ext cx="3657600" cy="3657600"/>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382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 Centroid to Polygon</a:t>
            </a:r>
            <a:endParaRPr lang="en-US" dirty="0"/>
          </a:p>
        </p:txBody>
      </p:sp>
      <p:grpSp>
        <p:nvGrpSpPr>
          <p:cNvPr id="27" name="Group 26"/>
          <p:cNvGrpSpPr/>
          <p:nvPr/>
        </p:nvGrpSpPr>
        <p:grpSpPr>
          <a:xfrm>
            <a:off x="2514600" y="1905000"/>
            <a:ext cx="4114800" cy="4114800"/>
            <a:chOff x="2514600" y="1905000"/>
            <a:chExt cx="4114800" cy="4114800"/>
          </a:xfrm>
        </p:grpSpPr>
        <p:sp>
          <p:nvSpPr>
            <p:cNvPr id="6" name="Rectangle 5"/>
            <p:cNvSpPr/>
            <p:nvPr/>
          </p:nvSpPr>
          <p:spPr>
            <a:xfrm>
              <a:off x="2514600" y="19050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86200" y="19050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57800" y="19050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14600" y="32766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86200" y="32766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57800" y="32766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514600" y="46482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886200" y="46482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257800" y="46482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p:cNvSpPr/>
          <p:nvPr/>
        </p:nvSpPr>
        <p:spPr>
          <a:xfrm>
            <a:off x="2743200" y="2133600"/>
            <a:ext cx="3657600" cy="365760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2514600" y="1890156"/>
            <a:ext cx="4114800" cy="4114800"/>
            <a:chOff x="-2286000" y="1925782"/>
            <a:chExt cx="4114800" cy="4114800"/>
          </a:xfrm>
        </p:grpSpPr>
        <p:sp>
          <p:nvSpPr>
            <p:cNvPr id="17" name="Rectangle 16"/>
            <p:cNvSpPr/>
            <p:nvPr/>
          </p:nvSpPr>
          <p:spPr>
            <a:xfrm>
              <a:off x="-2286000" y="1925782"/>
              <a:ext cx="13716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14400" y="1925782"/>
              <a:ext cx="13716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57200" y="1925782"/>
              <a:ext cx="13716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286000" y="3297382"/>
              <a:ext cx="13716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14400" y="3297382"/>
              <a:ext cx="1371600" cy="13716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57200" y="3297382"/>
              <a:ext cx="13716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286000" y="4668982"/>
              <a:ext cx="13716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14400" y="4668982"/>
              <a:ext cx="13716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57200" y="4668982"/>
              <a:ext cx="13716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779283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 Polygon to Centroid</a:t>
            </a:r>
            <a:endParaRPr lang="en-US" dirty="0"/>
          </a:p>
        </p:txBody>
      </p:sp>
      <p:grpSp>
        <p:nvGrpSpPr>
          <p:cNvPr id="27" name="Group 26"/>
          <p:cNvGrpSpPr/>
          <p:nvPr/>
        </p:nvGrpSpPr>
        <p:grpSpPr>
          <a:xfrm>
            <a:off x="2514600" y="1905000"/>
            <a:ext cx="4114800" cy="4114800"/>
            <a:chOff x="2514600" y="1905000"/>
            <a:chExt cx="4114800" cy="4114800"/>
          </a:xfrm>
        </p:grpSpPr>
        <p:sp>
          <p:nvSpPr>
            <p:cNvPr id="6" name="Rectangle 5"/>
            <p:cNvSpPr/>
            <p:nvPr/>
          </p:nvSpPr>
          <p:spPr>
            <a:xfrm>
              <a:off x="2514600" y="19050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86200" y="19050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57800" y="19050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14600" y="32766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86200" y="32766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57800" y="32766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514600" y="46482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886200" y="46482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257800" y="4648200"/>
              <a:ext cx="1371600" cy="13716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p:cNvSpPr/>
          <p:nvPr/>
        </p:nvSpPr>
        <p:spPr>
          <a:xfrm>
            <a:off x="2743200" y="2133600"/>
            <a:ext cx="3657600" cy="3657600"/>
          </a:xfrm>
          <a:prstGeom prst="ellipse">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2514600" y="1905000"/>
            <a:ext cx="4114800" cy="4114800"/>
            <a:chOff x="-2286000" y="1925782"/>
            <a:chExt cx="4114800" cy="4114800"/>
          </a:xfrm>
        </p:grpSpPr>
        <p:sp>
          <p:nvSpPr>
            <p:cNvPr id="17" name="Rectangle 16"/>
            <p:cNvSpPr/>
            <p:nvPr/>
          </p:nvSpPr>
          <p:spPr>
            <a:xfrm>
              <a:off x="-2286000" y="1925782"/>
              <a:ext cx="13716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14400" y="1925782"/>
              <a:ext cx="1371600" cy="13716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57200" y="1925782"/>
              <a:ext cx="13716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286000" y="3297382"/>
              <a:ext cx="1371600" cy="13716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14400" y="3297382"/>
              <a:ext cx="1371600" cy="13716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57200" y="3297382"/>
              <a:ext cx="1371600" cy="13716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286000" y="4668982"/>
              <a:ext cx="13716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14400" y="4668982"/>
              <a:ext cx="1371600" cy="13716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57200" y="4668982"/>
              <a:ext cx="1371600" cy="1371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779283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 Layer</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143000"/>
            <a:ext cx="7131529" cy="3579118"/>
          </a:xfrm>
          <a:ln>
            <a:solidFill>
              <a:schemeClr val="tx1"/>
            </a:solidFill>
          </a:ln>
        </p:spPr>
      </p:pic>
      <p:sp>
        <p:nvSpPr>
          <p:cNvPr id="4" name="Content Placeholder 3"/>
          <p:cNvSpPr>
            <a:spLocks noGrp="1"/>
          </p:cNvSpPr>
          <p:nvPr>
            <p:ph sz="half" idx="2"/>
          </p:nvPr>
        </p:nvSpPr>
        <p:spPr>
          <a:xfrm>
            <a:off x="228600" y="4724400"/>
            <a:ext cx="4343400" cy="1676400"/>
          </a:xfrm>
        </p:spPr>
        <p:txBody>
          <a:bodyPr>
            <a:normAutofit fontScale="92500" lnSpcReduction="10000"/>
          </a:bodyPr>
          <a:lstStyle/>
          <a:p>
            <a:pPr marL="514350" indent="-514350">
              <a:buFont typeface="+mj-lt"/>
              <a:buAutoNum type="arabicPeriod"/>
            </a:pPr>
            <a:r>
              <a:rPr lang="en-US" dirty="0" smtClean="0"/>
              <a:t>Click on “Add New Layer”</a:t>
            </a:r>
          </a:p>
          <a:p>
            <a:pPr marL="514350" indent="-514350">
              <a:buFont typeface="+mj-lt"/>
              <a:buAutoNum type="arabicPeriod"/>
            </a:pPr>
            <a:r>
              <a:rPr lang="en-US" dirty="0" smtClean="0"/>
              <a:t>Choose a zipped </a:t>
            </a:r>
            <a:r>
              <a:rPr lang="en-US" dirty="0" err="1" smtClean="0"/>
              <a:t>shapefile</a:t>
            </a:r>
            <a:endParaRPr lang="en-US" dirty="0"/>
          </a:p>
          <a:p>
            <a:pPr marL="514350" indent="-514350">
              <a:buFont typeface="+mj-lt"/>
              <a:buAutoNum type="arabicPeriod"/>
            </a:pPr>
            <a:r>
              <a:rPr lang="en-US" dirty="0" smtClean="0"/>
              <a:t>Set Spatial Reference (SRID)</a:t>
            </a:r>
          </a:p>
        </p:txBody>
      </p:sp>
      <p:sp>
        <p:nvSpPr>
          <p:cNvPr id="6" name="Content Placeholder 3"/>
          <p:cNvSpPr txBox="1">
            <a:spLocks/>
          </p:cNvSpPr>
          <p:nvPr/>
        </p:nvSpPr>
        <p:spPr>
          <a:xfrm>
            <a:off x="4729348" y="4726378"/>
            <a:ext cx="4343400" cy="1979221"/>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514350" indent="-514350">
              <a:buFont typeface="+mj-lt"/>
              <a:buAutoNum type="arabicPeriod" startAt="4"/>
            </a:pPr>
            <a:r>
              <a:rPr lang="en-US" dirty="0" smtClean="0"/>
              <a:t>Set the Behavior</a:t>
            </a:r>
          </a:p>
          <a:p>
            <a:pPr marL="514350" indent="-514350">
              <a:buFont typeface="+mj-lt"/>
              <a:buAutoNum type="arabicPeriod" startAt="4"/>
            </a:pPr>
            <a:r>
              <a:rPr lang="en-US" dirty="0" smtClean="0"/>
              <a:t>Set Intersection Type</a:t>
            </a:r>
          </a:p>
          <a:p>
            <a:pPr marL="514350" indent="-514350">
              <a:buFont typeface="+mj-lt"/>
              <a:buAutoNum type="arabicPeriod" startAt="4"/>
            </a:pPr>
            <a:r>
              <a:rPr lang="en-US" dirty="0" smtClean="0"/>
              <a:t>Specify the Source ID Column</a:t>
            </a:r>
          </a:p>
          <a:p>
            <a:pPr marL="514350" indent="-514350">
              <a:buFont typeface="+mj-lt"/>
              <a:buAutoNum type="arabicPeriod" startAt="4"/>
            </a:pPr>
            <a:r>
              <a:rPr lang="en-US" dirty="0" smtClean="0"/>
              <a:t>Save Changes</a:t>
            </a:r>
          </a:p>
        </p:txBody>
      </p:sp>
    </p:spTree>
    <p:extLst>
      <p:ext uri="{BB962C8B-B14F-4D97-AF65-F5344CB8AC3E}">
        <p14:creationId xmlns:p14="http://schemas.microsoft.com/office/powerpoint/2010/main" val="10326593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879" y="666750"/>
            <a:ext cx="8714241" cy="5524500"/>
          </a:xfrm>
          <a:prstGeom prst="rect">
            <a:avLst/>
          </a:prstGeom>
          <a:ln>
            <a:solidFill>
              <a:schemeClr val="tx1"/>
            </a:solidFill>
          </a:ln>
        </p:spPr>
      </p:pic>
      <p:sp>
        <p:nvSpPr>
          <p:cNvPr id="2" name="Title 1"/>
          <p:cNvSpPr>
            <a:spLocks noGrp="1"/>
          </p:cNvSpPr>
          <p:nvPr>
            <p:ph type="title"/>
          </p:nvPr>
        </p:nvSpPr>
        <p:spPr>
          <a:solidFill>
            <a:schemeClr val="bg1"/>
          </a:solidFill>
          <a:ln>
            <a:solidFill>
              <a:schemeClr val="tx1"/>
            </a:solidFill>
          </a:ln>
        </p:spPr>
        <p:txBody>
          <a:bodyPr/>
          <a:lstStyle/>
          <a:p>
            <a:r>
              <a:rPr lang="en-US" dirty="0" smtClean="0"/>
              <a:t>Query Based Selection</a:t>
            </a:r>
            <a:endParaRPr lang="en-US" dirty="0"/>
          </a:p>
        </p:txBody>
      </p:sp>
      <p:sp>
        <p:nvSpPr>
          <p:cNvPr id="3" name="Content Placeholder 2"/>
          <p:cNvSpPr>
            <a:spLocks noGrp="1"/>
          </p:cNvSpPr>
          <p:nvPr>
            <p:ph idx="1"/>
          </p:nvPr>
        </p:nvSpPr>
        <p:spPr>
          <a:xfrm>
            <a:off x="469075" y="4773881"/>
            <a:ext cx="8229600" cy="2057400"/>
          </a:xfrm>
          <a:solidFill>
            <a:schemeClr val="bg1"/>
          </a:solidFill>
          <a:ln>
            <a:solidFill>
              <a:schemeClr val="tx1"/>
            </a:solidFill>
          </a:ln>
        </p:spPr>
        <p:txBody>
          <a:bodyPr>
            <a:normAutofit fontScale="92500" lnSpcReduction="10000"/>
          </a:bodyPr>
          <a:lstStyle/>
          <a:p>
            <a:r>
              <a:rPr lang="en-US" dirty="0" smtClean="0"/>
              <a:t>A slightly more advanced operation</a:t>
            </a:r>
          </a:p>
          <a:p>
            <a:r>
              <a:rPr lang="en-US" dirty="0" smtClean="0"/>
              <a:t>Requires basic familiarity with SQL</a:t>
            </a:r>
          </a:p>
          <a:p>
            <a:r>
              <a:rPr lang="en-US" dirty="0" smtClean="0"/>
              <a:t>And a little understanding of the database</a:t>
            </a:r>
          </a:p>
          <a:p>
            <a:r>
              <a:rPr lang="en-US" dirty="0" smtClean="0"/>
              <a:t>Selects features in the Active Layer</a:t>
            </a:r>
            <a:endParaRPr lang="en-US" dirty="0"/>
          </a:p>
        </p:txBody>
      </p:sp>
    </p:spTree>
    <p:extLst>
      <p:ext uri="{BB962C8B-B14F-4D97-AF65-F5344CB8AC3E}">
        <p14:creationId xmlns:p14="http://schemas.microsoft.com/office/powerpoint/2010/main" val="3514413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Detailed Examples</a:t>
            </a:r>
            <a:endParaRPr lang="en-US" dirty="0"/>
          </a:p>
        </p:txBody>
      </p:sp>
      <p:sp>
        <p:nvSpPr>
          <p:cNvPr id="3" name="Content Placeholder 2"/>
          <p:cNvSpPr>
            <a:spLocks noGrp="1"/>
          </p:cNvSpPr>
          <p:nvPr>
            <p:ph idx="1"/>
          </p:nvPr>
        </p:nvSpPr>
        <p:spPr/>
        <p:txBody>
          <a:bodyPr/>
          <a:lstStyle/>
          <a:p>
            <a:endParaRPr lang="en-US" dirty="0" smtClean="0"/>
          </a:p>
          <a:p>
            <a:r>
              <a:rPr lang="en-US" dirty="0" smtClean="0"/>
              <a:t>Define an area using the polygon selection tool.</a:t>
            </a:r>
          </a:p>
          <a:p>
            <a:r>
              <a:rPr lang="en-US" dirty="0" smtClean="0"/>
              <a:t>Open the query tool, note that it’s copied in the area defined by your box</a:t>
            </a:r>
            <a:endParaRPr lang="en-US" dirty="0"/>
          </a:p>
          <a:p>
            <a:r>
              <a:rPr lang="en-US" dirty="0" smtClean="0"/>
              <a:t>Where: </a:t>
            </a:r>
            <a:r>
              <a:rPr lang="en-US" dirty="0" err="1" smtClean="0"/>
              <a:t>acres_gross</a:t>
            </a:r>
            <a:r>
              <a:rPr lang="en-US" dirty="0" smtClean="0"/>
              <a:t> &gt; 5</a:t>
            </a:r>
          </a:p>
        </p:txBody>
      </p:sp>
    </p:spTree>
    <p:extLst>
      <p:ext uri="{BB962C8B-B14F-4D97-AF65-F5344CB8AC3E}">
        <p14:creationId xmlns:p14="http://schemas.microsoft.com/office/powerpoint/2010/main" val="1120427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Interface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8299" y="1524000"/>
            <a:ext cx="8198683" cy="5197656"/>
          </a:xfrm>
          <a:ln>
            <a:solidFill>
              <a:schemeClr val="tx1"/>
            </a:solidFill>
          </a:ln>
        </p:spPr>
      </p:pic>
    </p:spTree>
    <p:extLst>
      <p:ext uri="{BB962C8B-B14F-4D97-AF65-F5344CB8AC3E}">
        <p14:creationId xmlns:p14="http://schemas.microsoft.com/office/powerpoint/2010/main" val="978522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Structure</a:t>
            </a:r>
            <a:endParaRPr lang="en-US" dirty="0"/>
          </a:p>
        </p:txBody>
      </p:sp>
      <p:grpSp>
        <p:nvGrpSpPr>
          <p:cNvPr id="32" name="Group 31"/>
          <p:cNvGrpSpPr/>
          <p:nvPr/>
        </p:nvGrpSpPr>
        <p:grpSpPr>
          <a:xfrm>
            <a:off x="152400" y="1676400"/>
            <a:ext cx="2590800" cy="4503822"/>
            <a:chOff x="152400" y="1676400"/>
            <a:chExt cx="2590800" cy="4503822"/>
          </a:xfrm>
        </p:grpSpPr>
        <p:sp>
          <p:nvSpPr>
            <p:cNvPr id="4" name="Rectangle 3"/>
            <p:cNvSpPr/>
            <p:nvPr/>
          </p:nvSpPr>
          <p:spPr>
            <a:xfrm>
              <a:off x="152400" y="1676400"/>
              <a:ext cx="2590800" cy="45038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28600" y="1752600"/>
              <a:ext cx="12954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28600" y="3733800"/>
              <a:ext cx="1295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8600" y="5334000"/>
              <a:ext cx="12954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600200" y="2438400"/>
              <a:ext cx="1066800"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3238500" y="1668378"/>
            <a:ext cx="2590800" cy="4503822"/>
            <a:chOff x="3124200" y="1668378"/>
            <a:chExt cx="2590800" cy="4503822"/>
          </a:xfrm>
        </p:grpSpPr>
        <p:sp>
          <p:nvSpPr>
            <p:cNvPr id="24" name="Rectangle 23"/>
            <p:cNvSpPr/>
            <p:nvPr/>
          </p:nvSpPr>
          <p:spPr>
            <a:xfrm>
              <a:off x="3200400" y="4572000"/>
              <a:ext cx="2438400" cy="1524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Rectangle 17"/>
            <p:cNvSpPr/>
            <p:nvPr/>
          </p:nvSpPr>
          <p:spPr>
            <a:xfrm>
              <a:off x="3124200" y="1668378"/>
              <a:ext cx="2590800" cy="45038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200400" y="5325978"/>
              <a:ext cx="1295400" cy="685800"/>
            </a:xfrm>
            <a:prstGeom prst="rect">
              <a:avLst/>
            </a:prstGeom>
            <a:noFill/>
            <a:ln>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572000" y="1752600"/>
              <a:ext cx="1066800" cy="609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34" name="Group 33"/>
          <p:cNvGrpSpPr/>
          <p:nvPr/>
        </p:nvGrpSpPr>
        <p:grpSpPr>
          <a:xfrm>
            <a:off x="6400800" y="1668378"/>
            <a:ext cx="2590800" cy="4503822"/>
            <a:chOff x="6172200" y="1676400"/>
            <a:chExt cx="2590800" cy="4503822"/>
          </a:xfrm>
        </p:grpSpPr>
        <p:sp>
          <p:nvSpPr>
            <p:cNvPr id="25" name="Rectangle 24"/>
            <p:cNvSpPr/>
            <p:nvPr/>
          </p:nvSpPr>
          <p:spPr>
            <a:xfrm>
              <a:off x="6248400" y="4580022"/>
              <a:ext cx="2438400" cy="1524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 name="Rectangle 25"/>
            <p:cNvSpPr/>
            <p:nvPr/>
          </p:nvSpPr>
          <p:spPr>
            <a:xfrm>
              <a:off x="6172200" y="1676400"/>
              <a:ext cx="2590800" cy="45038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248400" y="1752600"/>
              <a:ext cx="12954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248400" y="3733800"/>
              <a:ext cx="1295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620000" y="2438400"/>
              <a:ext cx="1066800"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620000" y="1760622"/>
              <a:ext cx="1066800" cy="609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35" name="TextBox 34"/>
          <p:cNvSpPr txBox="1"/>
          <p:nvPr/>
        </p:nvSpPr>
        <p:spPr>
          <a:xfrm>
            <a:off x="548717" y="1210815"/>
            <a:ext cx="1593706" cy="369332"/>
          </a:xfrm>
          <a:prstGeom prst="rect">
            <a:avLst/>
          </a:prstGeom>
          <a:noFill/>
        </p:spPr>
        <p:txBody>
          <a:bodyPr wrap="none" rtlCol="0">
            <a:spAutoFit/>
          </a:bodyPr>
          <a:lstStyle/>
          <a:p>
            <a:r>
              <a:rPr lang="en-US" dirty="0" smtClean="0"/>
              <a:t>Base Condition</a:t>
            </a:r>
            <a:endParaRPr lang="en-US" dirty="0"/>
          </a:p>
        </p:txBody>
      </p:sp>
      <p:sp>
        <p:nvSpPr>
          <p:cNvPr id="36" name="TextBox 35"/>
          <p:cNvSpPr txBox="1"/>
          <p:nvPr/>
        </p:nvSpPr>
        <p:spPr>
          <a:xfrm>
            <a:off x="3581400" y="1210815"/>
            <a:ext cx="2045112" cy="369332"/>
          </a:xfrm>
          <a:prstGeom prst="rect">
            <a:avLst/>
          </a:prstGeom>
          <a:noFill/>
        </p:spPr>
        <p:txBody>
          <a:bodyPr wrap="none" rtlCol="0">
            <a:spAutoFit/>
          </a:bodyPr>
          <a:lstStyle/>
          <a:p>
            <a:r>
              <a:rPr lang="en-US" dirty="0" smtClean="0"/>
              <a:t>Change (Increment)</a:t>
            </a:r>
            <a:endParaRPr lang="en-US" dirty="0"/>
          </a:p>
        </p:txBody>
      </p:sp>
      <p:sp>
        <p:nvSpPr>
          <p:cNvPr id="37" name="TextBox 36"/>
          <p:cNvSpPr txBox="1"/>
          <p:nvPr/>
        </p:nvSpPr>
        <p:spPr>
          <a:xfrm>
            <a:off x="7157896" y="1210815"/>
            <a:ext cx="1071704" cy="369332"/>
          </a:xfrm>
          <a:prstGeom prst="rect">
            <a:avLst/>
          </a:prstGeom>
          <a:noFill/>
        </p:spPr>
        <p:txBody>
          <a:bodyPr wrap="none" rtlCol="0">
            <a:spAutoFit/>
          </a:bodyPr>
          <a:lstStyle/>
          <a:p>
            <a:r>
              <a:rPr lang="en-US" dirty="0" smtClean="0"/>
              <a:t>End State</a:t>
            </a:r>
            <a:endParaRPr lang="en-US" dirty="0"/>
          </a:p>
        </p:txBody>
      </p:sp>
      <p:sp>
        <p:nvSpPr>
          <p:cNvPr id="38" name="TextBox 37"/>
          <p:cNvSpPr txBox="1"/>
          <p:nvPr/>
        </p:nvSpPr>
        <p:spPr>
          <a:xfrm>
            <a:off x="2686816" y="2914471"/>
            <a:ext cx="644728" cy="1200329"/>
          </a:xfrm>
          <a:prstGeom prst="rect">
            <a:avLst/>
          </a:prstGeom>
          <a:noFill/>
        </p:spPr>
        <p:txBody>
          <a:bodyPr wrap="none" rtlCol="0">
            <a:spAutoFit/>
          </a:bodyPr>
          <a:lstStyle/>
          <a:p>
            <a:r>
              <a:rPr lang="en-US" sz="7200" dirty="0" smtClean="0"/>
              <a:t>+</a:t>
            </a:r>
            <a:endParaRPr lang="en-US" sz="7200" dirty="0"/>
          </a:p>
        </p:txBody>
      </p:sp>
      <p:sp>
        <p:nvSpPr>
          <p:cNvPr id="39" name="TextBox 38"/>
          <p:cNvSpPr txBox="1"/>
          <p:nvPr/>
        </p:nvSpPr>
        <p:spPr>
          <a:xfrm>
            <a:off x="5785986" y="3049413"/>
            <a:ext cx="644728" cy="1200329"/>
          </a:xfrm>
          <a:prstGeom prst="rect">
            <a:avLst/>
          </a:prstGeom>
          <a:noFill/>
        </p:spPr>
        <p:txBody>
          <a:bodyPr wrap="none" rtlCol="0">
            <a:spAutoFit/>
          </a:bodyPr>
          <a:lstStyle/>
          <a:p>
            <a:r>
              <a:rPr lang="en-US" sz="7200" dirty="0" smtClean="0"/>
              <a:t>=</a:t>
            </a:r>
            <a:endParaRPr lang="en-US" sz="7200" dirty="0"/>
          </a:p>
        </p:txBody>
      </p:sp>
      <p:sp>
        <p:nvSpPr>
          <p:cNvPr id="3" name="Oval 2"/>
          <p:cNvSpPr/>
          <p:nvPr/>
        </p:nvSpPr>
        <p:spPr>
          <a:xfrm>
            <a:off x="2447588" y="2980622"/>
            <a:ext cx="1123184" cy="1108911"/>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6891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Interface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8299" y="1524000"/>
            <a:ext cx="8198683" cy="5197655"/>
          </a:xfrm>
          <a:ln>
            <a:solidFill>
              <a:schemeClr val="tx1"/>
            </a:solidFill>
          </a:ln>
        </p:spPr>
      </p:pic>
      <p:sp>
        <p:nvSpPr>
          <p:cNvPr id="3" name="Rectangle 2"/>
          <p:cNvSpPr/>
          <p:nvPr/>
        </p:nvSpPr>
        <p:spPr>
          <a:xfrm>
            <a:off x="1206740" y="1101487"/>
            <a:ext cx="6781800" cy="369332"/>
          </a:xfrm>
          <a:prstGeom prst="rect">
            <a:avLst/>
          </a:prstGeom>
        </p:spPr>
        <p:txBody>
          <a:bodyPr wrap="square">
            <a:spAutoFit/>
          </a:bodyPr>
          <a:lstStyle/>
          <a:p>
            <a:r>
              <a:rPr lang="en-US" b="1" dirty="0">
                <a:solidFill>
                  <a:srgbClr val="404040"/>
                </a:solidFill>
                <a:latin typeface="Lato"/>
              </a:rPr>
              <a:t> </a:t>
            </a:r>
            <a:r>
              <a:rPr lang="en-US" b="1" dirty="0" err="1" smtClean="0">
                <a:solidFill>
                  <a:srgbClr val="404040"/>
                </a:solidFill>
                <a:latin typeface="Lato"/>
              </a:rPr>
              <a:t>existing_land_use_parcels.land_use</a:t>
            </a:r>
            <a:r>
              <a:rPr lang="en-US" b="1" dirty="0" smtClean="0">
                <a:solidFill>
                  <a:srgbClr val="404040"/>
                </a:solidFill>
                <a:latin typeface="Lato"/>
              </a:rPr>
              <a:t> </a:t>
            </a:r>
            <a:r>
              <a:rPr lang="en-US" b="1" dirty="0">
                <a:solidFill>
                  <a:srgbClr val="404040"/>
                </a:solidFill>
                <a:latin typeface="Lato"/>
              </a:rPr>
              <a:t>= ‘Blank Place Type</a:t>
            </a:r>
            <a:r>
              <a:rPr lang="en-US" b="1" dirty="0" smtClean="0">
                <a:solidFill>
                  <a:srgbClr val="404040"/>
                </a:solidFill>
                <a:latin typeface="Lato"/>
              </a:rPr>
              <a:t>’</a:t>
            </a:r>
            <a:endParaRPr lang="en-US" b="1" dirty="0"/>
          </a:p>
        </p:txBody>
      </p:sp>
      <p:sp>
        <p:nvSpPr>
          <p:cNvPr id="5" name="Rectangle 4"/>
          <p:cNvSpPr/>
          <p:nvPr/>
        </p:nvSpPr>
        <p:spPr>
          <a:xfrm>
            <a:off x="838200" y="2057400"/>
            <a:ext cx="1600200" cy="304800"/>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292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Operators</a:t>
            </a:r>
            <a:endParaRPr lang="en-US" dirty="0"/>
          </a:p>
        </p:txBody>
      </p:sp>
      <p:sp>
        <p:nvSpPr>
          <p:cNvPr id="6" name="Text Placeholder 5"/>
          <p:cNvSpPr>
            <a:spLocks noGrp="1"/>
          </p:cNvSpPr>
          <p:nvPr>
            <p:ph type="body" idx="1"/>
          </p:nvPr>
        </p:nvSpPr>
        <p:spPr/>
        <p:txBody>
          <a:bodyPr/>
          <a:lstStyle/>
          <a:p>
            <a:r>
              <a:rPr lang="en-US" dirty="0" smtClean="0"/>
              <a:t>Numeric</a:t>
            </a:r>
            <a:endParaRPr lang="en-US" dirty="0"/>
          </a:p>
        </p:txBody>
      </p:sp>
      <p:sp>
        <p:nvSpPr>
          <p:cNvPr id="4" name="Content Placeholder 3"/>
          <p:cNvSpPr>
            <a:spLocks noGrp="1"/>
          </p:cNvSpPr>
          <p:nvPr>
            <p:ph sz="half" idx="2"/>
          </p:nvPr>
        </p:nvSpPr>
        <p:spPr/>
        <p:txBody>
          <a:bodyPr>
            <a:normAutofit fontScale="92500" lnSpcReduction="10000"/>
          </a:bodyPr>
          <a:lstStyle/>
          <a:p>
            <a:r>
              <a:rPr lang="en-US" sz="2400" dirty="0"/>
              <a:t>Greater than: &gt;</a:t>
            </a:r>
          </a:p>
          <a:p>
            <a:r>
              <a:rPr lang="en-US" sz="2400" dirty="0"/>
              <a:t>Less than: &lt;</a:t>
            </a:r>
          </a:p>
          <a:p>
            <a:r>
              <a:rPr lang="en-US" sz="2400" dirty="0"/>
              <a:t>Greater than or equal to: &gt;=</a:t>
            </a:r>
          </a:p>
          <a:p>
            <a:r>
              <a:rPr lang="en-US" sz="2400" dirty="0"/>
              <a:t>Less than or equal to: &lt;=</a:t>
            </a:r>
          </a:p>
          <a:p>
            <a:r>
              <a:rPr lang="en-US" sz="2400" dirty="0"/>
              <a:t>Equals: =</a:t>
            </a:r>
          </a:p>
          <a:p>
            <a:r>
              <a:rPr lang="en-US" sz="2400" dirty="0"/>
              <a:t>Not equal: </a:t>
            </a:r>
            <a:r>
              <a:rPr lang="en-US" sz="2400" dirty="0" smtClean="0"/>
              <a:t>!=</a:t>
            </a:r>
          </a:p>
          <a:p>
            <a:endParaRPr lang="en-US" dirty="0" smtClean="0"/>
          </a:p>
          <a:p>
            <a:pPr marL="0" indent="0">
              <a:buNone/>
            </a:pPr>
            <a:r>
              <a:rPr lang="en-US" sz="2600" b="1" dirty="0" smtClean="0"/>
              <a:t>Multiple Attributes:</a:t>
            </a:r>
            <a:endParaRPr lang="en-US" sz="2600" b="1" dirty="0"/>
          </a:p>
          <a:p>
            <a:r>
              <a:rPr lang="en-US" sz="2400" dirty="0" smtClean="0"/>
              <a:t>AND</a:t>
            </a:r>
          </a:p>
          <a:p>
            <a:r>
              <a:rPr lang="en-US" dirty="0" smtClean="0"/>
              <a:t>OR</a:t>
            </a:r>
            <a:endParaRPr lang="en-US" sz="2400" dirty="0"/>
          </a:p>
          <a:p>
            <a:endParaRPr lang="en-US" dirty="0"/>
          </a:p>
        </p:txBody>
      </p:sp>
      <p:sp>
        <p:nvSpPr>
          <p:cNvPr id="7" name="Text Placeholder 6"/>
          <p:cNvSpPr>
            <a:spLocks noGrp="1"/>
          </p:cNvSpPr>
          <p:nvPr>
            <p:ph type="body" sz="quarter" idx="3"/>
          </p:nvPr>
        </p:nvSpPr>
        <p:spPr/>
        <p:txBody>
          <a:bodyPr/>
          <a:lstStyle/>
          <a:p>
            <a:r>
              <a:rPr lang="en-US" dirty="0" smtClean="0"/>
              <a:t>String</a:t>
            </a:r>
            <a:endParaRPr lang="en-US" dirty="0"/>
          </a:p>
        </p:txBody>
      </p:sp>
      <p:sp>
        <p:nvSpPr>
          <p:cNvPr id="5" name="Content Placeholder 4"/>
          <p:cNvSpPr>
            <a:spLocks noGrp="1"/>
          </p:cNvSpPr>
          <p:nvPr>
            <p:ph sz="quarter" idx="4"/>
          </p:nvPr>
        </p:nvSpPr>
        <p:spPr/>
        <p:txBody>
          <a:bodyPr>
            <a:normAutofit/>
          </a:bodyPr>
          <a:lstStyle/>
          <a:p>
            <a:r>
              <a:rPr lang="en-US" sz="2400" dirty="0"/>
              <a:t>BEGINS_WITH : String begins with a certain letter or group of letters</a:t>
            </a:r>
          </a:p>
          <a:p>
            <a:r>
              <a:rPr lang="en-US" sz="2400" dirty="0"/>
              <a:t>ENDS_WITH : String ends with a certain letter or group of letters</a:t>
            </a:r>
          </a:p>
          <a:p>
            <a:r>
              <a:rPr lang="en-US" sz="2400" dirty="0"/>
              <a:t>CONTAINS: String contains a certain letter or group of letters</a:t>
            </a:r>
          </a:p>
        </p:txBody>
      </p:sp>
    </p:spTree>
    <p:extLst>
      <p:ext uri="{BB962C8B-B14F-4D97-AF65-F5344CB8AC3E}">
        <p14:creationId xmlns:p14="http://schemas.microsoft.com/office/powerpoint/2010/main" val="31170189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Aggregate Queries</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8610" y="1219200"/>
            <a:ext cx="8706780" cy="5519771"/>
          </a:xfrm>
        </p:spPr>
      </p:pic>
      <p:sp>
        <p:nvSpPr>
          <p:cNvPr id="11" name="TextBox 10"/>
          <p:cNvSpPr txBox="1"/>
          <p:nvPr/>
        </p:nvSpPr>
        <p:spPr>
          <a:xfrm>
            <a:off x="2680905" y="1985941"/>
            <a:ext cx="3782189" cy="369332"/>
          </a:xfrm>
          <a:prstGeom prst="rect">
            <a:avLst/>
          </a:prstGeom>
          <a:noFill/>
        </p:spPr>
        <p:txBody>
          <a:bodyPr wrap="none" rtlCol="0">
            <a:spAutoFit/>
          </a:bodyPr>
          <a:lstStyle/>
          <a:p>
            <a:r>
              <a:rPr lang="en-US" dirty="0"/>
              <a:t>SUM(</a:t>
            </a:r>
            <a:r>
              <a:rPr lang="en-US" dirty="0" err="1"/>
              <a:t>existing_land_use_parcels.acres</a:t>
            </a:r>
            <a:r>
              <a:rPr lang="en-US" dirty="0"/>
              <a:t>)</a:t>
            </a:r>
          </a:p>
        </p:txBody>
      </p:sp>
      <p:sp>
        <p:nvSpPr>
          <p:cNvPr id="12" name="Rectangle 11"/>
          <p:cNvSpPr/>
          <p:nvPr/>
        </p:nvSpPr>
        <p:spPr>
          <a:xfrm>
            <a:off x="649658" y="1985941"/>
            <a:ext cx="1600200" cy="304800"/>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324600" y="4800600"/>
            <a:ext cx="2362200" cy="1477328"/>
          </a:xfrm>
          <a:prstGeom prst="rect">
            <a:avLst/>
          </a:prstGeom>
          <a:solidFill>
            <a:schemeClr val="bg1"/>
          </a:solidFill>
          <a:ln>
            <a:solidFill>
              <a:srgbClr val="C00000"/>
            </a:solidFill>
          </a:ln>
        </p:spPr>
        <p:txBody>
          <a:bodyPr wrap="square" rtlCol="0">
            <a:spAutoFit/>
          </a:bodyPr>
          <a:lstStyle/>
          <a:p>
            <a:r>
              <a:rPr lang="en-US"/>
              <a:t> SUM(field)</a:t>
            </a:r>
          </a:p>
          <a:p>
            <a:r>
              <a:rPr lang="en-US"/>
              <a:t>  COUNT(field)</a:t>
            </a:r>
          </a:p>
          <a:p>
            <a:r>
              <a:rPr lang="en-US"/>
              <a:t>  AVG(field)</a:t>
            </a:r>
          </a:p>
          <a:p>
            <a:r>
              <a:rPr lang="en-US"/>
              <a:t>  MAX(field)</a:t>
            </a:r>
          </a:p>
          <a:p>
            <a:r>
              <a:rPr lang="en-US"/>
              <a:t>  MIN(field)</a:t>
            </a:r>
            <a:endParaRPr lang="en-US" dirty="0"/>
          </a:p>
        </p:txBody>
      </p:sp>
    </p:spTree>
    <p:extLst>
      <p:ext uri="{BB962C8B-B14F-4D97-AF65-F5344CB8AC3E}">
        <p14:creationId xmlns:p14="http://schemas.microsoft.com/office/powerpoint/2010/main" val="34908334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Joins</a:t>
            </a:r>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8610" y="1219201"/>
            <a:ext cx="8706780" cy="5519769"/>
          </a:xfrm>
        </p:spPr>
      </p:pic>
      <p:sp>
        <p:nvSpPr>
          <p:cNvPr id="12" name="Rectangle 11"/>
          <p:cNvSpPr/>
          <p:nvPr/>
        </p:nvSpPr>
        <p:spPr>
          <a:xfrm>
            <a:off x="457200" y="1905000"/>
            <a:ext cx="1600200" cy="304800"/>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6355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Editing</a:t>
            </a:r>
            <a:endParaRPr lang="en-US" dirty="0"/>
          </a:p>
        </p:txBody>
      </p:sp>
      <p:sp>
        <p:nvSpPr>
          <p:cNvPr id="4" name="Text Placeholder 3"/>
          <p:cNvSpPr>
            <a:spLocks noGrp="1"/>
          </p:cNvSpPr>
          <p:nvPr>
            <p:ph type="body" idx="1"/>
          </p:nvPr>
        </p:nvSpPr>
        <p:spPr/>
        <p:txBody>
          <a:bodyPr/>
          <a:lstStyle/>
          <a:p>
            <a:r>
              <a:rPr lang="en-US" dirty="0" smtClean="0"/>
              <a:t>Hand Selection (Painting)</a:t>
            </a:r>
            <a:endParaRPr lang="en-US" dirty="0"/>
          </a:p>
        </p:txBody>
      </p:sp>
      <p:sp>
        <p:nvSpPr>
          <p:cNvPr id="5" name="Content Placeholder 4"/>
          <p:cNvSpPr>
            <a:spLocks noGrp="1"/>
          </p:cNvSpPr>
          <p:nvPr>
            <p:ph sz="half" idx="2"/>
          </p:nvPr>
        </p:nvSpPr>
        <p:spPr/>
        <p:txBody>
          <a:bodyPr/>
          <a:lstStyle/>
          <a:p>
            <a:r>
              <a:rPr lang="en-US" dirty="0" smtClean="0"/>
              <a:t>Detailed editing by selecting parcels using one of the selection tools.</a:t>
            </a:r>
          </a:p>
          <a:p>
            <a:pPr lvl="1"/>
            <a:r>
              <a:rPr lang="en-US" dirty="0" smtClean="0"/>
              <a:t>Point</a:t>
            </a:r>
          </a:p>
          <a:p>
            <a:pPr lvl="1"/>
            <a:r>
              <a:rPr lang="en-US" dirty="0" smtClean="0"/>
              <a:t>Line</a:t>
            </a:r>
          </a:p>
          <a:p>
            <a:pPr lvl="1"/>
            <a:r>
              <a:rPr lang="en-US" dirty="0" smtClean="0"/>
              <a:t>Polygon</a:t>
            </a:r>
            <a:endParaRPr lang="en-US" dirty="0"/>
          </a:p>
        </p:txBody>
      </p:sp>
      <p:sp>
        <p:nvSpPr>
          <p:cNvPr id="6" name="Text Placeholder 5"/>
          <p:cNvSpPr>
            <a:spLocks noGrp="1"/>
          </p:cNvSpPr>
          <p:nvPr>
            <p:ph type="body" sz="quarter" idx="3"/>
          </p:nvPr>
        </p:nvSpPr>
        <p:spPr/>
        <p:txBody>
          <a:bodyPr/>
          <a:lstStyle/>
          <a:p>
            <a:r>
              <a:rPr lang="en-US" dirty="0" smtClean="0"/>
              <a:t>Query Based</a:t>
            </a:r>
            <a:endParaRPr lang="en-US" dirty="0"/>
          </a:p>
        </p:txBody>
      </p:sp>
      <p:sp>
        <p:nvSpPr>
          <p:cNvPr id="7" name="Content Placeholder 6"/>
          <p:cNvSpPr>
            <a:spLocks noGrp="1"/>
          </p:cNvSpPr>
          <p:nvPr>
            <p:ph sz="quarter" idx="4"/>
          </p:nvPr>
        </p:nvSpPr>
        <p:spPr/>
        <p:txBody>
          <a:bodyPr/>
          <a:lstStyle/>
          <a:p>
            <a:r>
              <a:rPr lang="en-US" dirty="0" smtClean="0"/>
              <a:t>Select parcels based on a query</a:t>
            </a:r>
          </a:p>
          <a:p>
            <a:r>
              <a:rPr lang="en-US" dirty="0" smtClean="0"/>
              <a:t>Useful for large area edits or applying changes to a large number of parcels that satisfy a condition.</a:t>
            </a:r>
            <a:endParaRPr lang="en-US" dirty="0"/>
          </a:p>
        </p:txBody>
      </p:sp>
    </p:spTree>
    <p:extLst>
      <p:ext uri="{BB962C8B-B14F-4D97-AF65-F5344CB8AC3E}">
        <p14:creationId xmlns:p14="http://schemas.microsoft.com/office/powerpoint/2010/main" val="21052946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Developable Space</a:t>
            </a:r>
            <a:endParaRPr lang="en-US" dirty="0"/>
          </a:p>
        </p:txBody>
      </p:sp>
      <p:sp>
        <p:nvSpPr>
          <p:cNvPr id="8" name="Content Placeholder 7"/>
          <p:cNvSpPr>
            <a:spLocks noGrp="1"/>
          </p:cNvSpPr>
          <p:nvPr>
            <p:ph sz="half" idx="1"/>
          </p:nvPr>
        </p:nvSpPr>
        <p:spPr/>
        <p:txBody>
          <a:bodyPr>
            <a:normAutofit fontScale="92500" lnSpcReduction="10000"/>
          </a:bodyPr>
          <a:lstStyle/>
          <a:p>
            <a:r>
              <a:rPr lang="en-US" dirty="0" smtClean="0"/>
              <a:t>How much space in each parcel is actually developable?</a:t>
            </a:r>
          </a:p>
          <a:p>
            <a:r>
              <a:rPr lang="en-US" dirty="0" smtClean="0"/>
              <a:t>Based on existing construction and environmental constraints.</a:t>
            </a:r>
          </a:p>
          <a:p>
            <a:r>
              <a:rPr lang="en-US" dirty="0" smtClean="0"/>
              <a:t>Displayed as </a:t>
            </a:r>
            <a:r>
              <a:rPr lang="en-US" dirty="0" err="1" smtClean="0"/>
              <a:t>quantiles</a:t>
            </a:r>
            <a:r>
              <a:rPr lang="en-US" dirty="0" smtClean="0"/>
              <a:t>. Green will get the most development, red the least.</a:t>
            </a:r>
          </a:p>
          <a:p>
            <a:endParaRPr lang="en-US" dirty="0"/>
          </a:p>
        </p:txBody>
      </p:sp>
      <p:pic>
        <p:nvPicPr>
          <p:cNvPr id="2" name="Content Placeholder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05400" y="1371600"/>
            <a:ext cx="3581400" cy="5242340"/>
          </a:xfrm>
        </p:spPr>
      </p:pic>
    </p:spTree>
    <p:extLst>
      <p:ext uri="{BB962C8B-B14F-4D97-AF65-F5344CB8AC3E}">
        <p14:creationId xmlns:p14="http://schemas.microsoft.com/office/powerpoint/2010/main" val="23671785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Builder</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Development Pct.</a:t>
            </a:r>
          </a:p>
          <a:p>
            <a:r>
              <a:rPr lang="en-US" dirty="0" smtClean="0"/>
              <a:t>Density Pct.</a:t>
            </a:r>
          </a:p>
          <a:p>
            <a:r>
              <a:rPr lang="en-US" dirty="0" smtClean="0"/>
              <a:t>Gross/Net Pct. </a:t>
            </a:r>
          </a:p>
          <a:p>
            <a:r>
              <a:rPr lang="en-US" dirty="0" smtClean="0"/>
              <a:t>Clear Base Condition</a:t>
            </a:r>
          </a:p>
          <a:p>
            <a:r>
              <a:rPr lang="en-US" dirty="0" smtClean="0"/>
              <a:t>Redevelopment Flag</a:t>
            </a:r>
          </a:p>
          <a:p>
            <a:r>
              <a:rPr lang="en-US" dirty="0" smtClean="0"/>
              <a:t>Apply</a:t>
            </a:r>
          </a:p>
          <a:p>
            <a:r>
              <a:rPr lang="en-US" dirty="0" smtClean="0"/>
              <a:t>Undo</a:t>
            </a:r>
          </a:p>
          <a:p>
            <a:r>
              <a:rPr lang="en-US" dirty="0" smtClean="0"/>
              <a:t>Redo</a:t>
            </a:r>
          </a:p>
          <a:p>
            <a:r>
              <a:rPr lang="en-US" dirty="0" smtClean="0"/>
              <a:t>Revert</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08022" y="1828800"/>
            <a:ext cx="3708259" cy="3599989"/>
          </a:xfrm>
          <a:ln>
            <a:solidFill>
              <a:schemeClr val="tx1"/>
            </a:solidFill>
          </a:ln>
        </p:spPr>
      </p:pic>
    </p:spTree>
    <p:extLst>
      <p:ext uri="{BB962C8B-B14F-4D97-AF65-F5344CB8AC3E}">
        <p14:creationId xmlns:p14="http://schemas.microsoft.com/office/powerpoint/2010/main" val="19458812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Builder</a:t>
            </a:r>
            <a:endParaRPr lang="en-US" dirty="0"/>
          </a:p>
        </p:txBody>
      </p:sp>
      <p:sp>
        <p:nvSpPr>
          <p:cNvPr id="4" name="Content Placeholder 3"/>
          <p:cNvSpPr>
            <a:spLocks noGrp="1"/>
          </p:cNvSpPr>
          <p:nvPr>
            <p:ph sz="half" idx="2"/>
          </p:nvPr>
        </p:nvSpPr>
        <p:spPr>
          <a:xfrm>
            <a:off x="4648200" y="1600200"/>
            <a:ext cx="4038600" cy="5029200"/>
          </a:xfrm>
        </p:spPr>
        <p:txBody>
          <a:bodyPr>
            <a:normAutofit fontScale="85000" lnSpcReduction="10000"/>
          </a:bodyPr>
          <a:lstStyle/>
          <a:p>
            <a:r>
              <a:rPr lang="en-US" dirty="0"/>
              <a:t>Dev. Pct.:</a:t>
            </a:r>
          </a:p>
          <a:p>
            <a:pPr lvl="1"/>
            <a:r>
              <a:rPr lang="en-US" dirty="0"/>
              <a:t>The percentage of the parcel land area to receive the place </a:t>
            </a:r>
            <a:r>
              <a:rPr lang="en-US" dirty="0" smtClean="0"/>
              <a:t>type</a:t>
            </a:r>
          </a:p>
          <a:p>
            <a:pPr lvl="1"/>
            <a:r>
              <a:rPr lang="en-US" dirty="0" smtClean="0"/>
              <a:t>50% means that 50% of the available land area will have the place type applied</a:t>
            </a:r>
            <a:endParaRPr lang="en-US" dirty="0"/>
          </a:p>
          <a:p>
            <a:r>
              <a:rPr lang="en-US" dirty="0"/>
              <a:t>Density Pct.:</a:t>
            </a:r>
          </a:p>
          <a:p>
            <a:pPr lvl="1"/>
            <a:r>
              <a:rPr lang="en-US" dirty="0"/>
              <a:t>The percentage of the place type densities to apply. </a:t>
            </a:r>
            <a:endParaRPr lang="en-US" dirty="0" smtClean="0"/>
          </a:p>
          <a:p>
            <a:pPr lvl="1"/>
            <a:r>
              <a:rPr lang="en-US" dirty="0" smtClean="0"/>
              <a:t>80% means that a place type with an average density of 10 du/acre will be applied having 8 du/acre</a:t>
            </a:r>
            <a:endParaRPr lang="en-US" dirty="0"/>
          </a:p>
          <a:p>
            <a:pPr lvl="1"/>
            <a:endParaRPr lang="en-US" dirty="0"/>
          </a:p>
        </p:txBody>
      </p:sp>
      <p:grpSp>
        <p:nvGrpSpPr>
          <p:cNvPr id="9" name="Group 8"/>
          <p:cNvGrpSpPr/>
          <p:nvPr/>
        </p:nvGrpSpPr>
        <p:grpSpPr>
          <a:xfrm>
            <a:off x="838200" y="1981200"/>
            <a:ext cx="3429000" cy="1524000"/>
            <a:chOff x="838200" y="1981200"/>
            <a:chExt cx="3429000" cy="1524000"/>
          </a:xfrm>
        </p:grpSpPr>
        <p:sp>
          <p:nvSpPr>
            <p:cNvPr id="5" name="Rectangle 4"/>
            <p:cNvSpPr/>
            <p:nvPr/>
          </p:nvSpPr>
          <p:spPr>
            <a:xfrm>
              <a:off x="838200" y="1981200"/>
              <a:ext cx="3429000"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52700" y="1981200"/>
              <a:ext cx="1714500" cy="1524000"/>
            </a:xfrm>
            <a:prstGeom prst="rect">
              <a:avLst/>
            </a:prstGeom>
            <a:pattFill prst="wdDnDiag">
              <a:fgClr>
                <a:schemeClr val="accent6"/>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863600" y="4191000"/>
            <a:ext cx="3429000" cy="1524000"/>
            <a:chOff x="863600" y="4191000"/>
            <a:chExt cx="3429000" cy="1524000"/>
          </a:xfrm>
        </p:grpSpPr>
        <p:sp>
          <p:nvSpPr>
            <p:cNvPr id="7" name="Rectangle 6"/>
            <p:cNvSpPr/>
            <p:nvPr/>
          </p:nvSpPr>
          <p:spPr>
            <a:xfrm>
              <a:off x="863600" y="4191000"/>
              <a:ext cx="1600200" cy="1524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92400" y="4191000"/>
              <a:ext cx="1600200" cy="1524000"/>
            </a:xfrm>
            <a:prstGeom prst="rect">
              <a:avLst/>
            </a:prstGeom>
            <a:solidFill>
              <a:schemeClr val="accent3">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497240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Builder</a:t>
            </a:r>
            <a:endParaRPr lang="en-US" dirty="0"/>
          </a:p>
        </p:txBody>
      </p:sp>
      <p:sp>
        <p:nvSpPr>
          <p:cNvPr id="3" name="Content Placeholder 2"/>
          <p:cNvSpPr>
            <a:spLocks noGrp="1"/>
          </p:cNvSpPr>
          <p:nvPr>
            <p:ph sz="half" idx="1"/>
          </p:nvPr>
        </p:nvSpPr>
        <p:spPr>
          <a:xfrm>
            <a:off x="457200" y="1600200"/>
            <a:ext cx="4038600" cy="5029200"/>
          </a:xfrm>
        </p:spPr>
        <p:txBody>
          <a:bodyPr>
            <a:normAutofit fontScale="92500"/>
          </a:bodyPr>
          <a:lstStyle/>
          <a:p>
            <a:r>
              <a:rPr lang="en-US" dirty="0" smtClean="0"/>
              <a:t>Gross/Net Percentage</a:t>
            </a:r>
          </a:p>
          <a:p>
            <a:pPr lvl="1"/>
            <a:r>
              <a:rPr lang="en-US" dirty="0" smtClean="0"/>
              <a:t>Allows assignment of a portion of the space to “No Use”</a:t>
            </a:r>
          </a:p>
          <a:p>
            <a:pPr lvl="1"/>
            <a:r>
              <a:rPr lang="en-US" dirty="0" smtClean="0"/>
              <a:t>This is used to reserve space for other uses such as drainage, parks, or other infrastructure. </a:t>
            </a:r>
          </a:p>
          <a:p>
            <a:pPr lvl="1"/>
            <a:r>
              <a:rPr lang="en-US" dirty="0" smtClean="0"/>
              <a:t>This works on the developable percentage.</a:t>
            </a:r>
          </a:p>
          <a:p>
            <a:pPr lvl="1"/>
            <a:r>
              <a:rPr lang="en-US" dirty="0" smtClean="0"/>
              <a:t>If Dev. </a:t>
            </a:r>
            <a:r>
              <a:rPr lang="en-US" dirty="0" err="1" smtClean="0"/>
              <a:t>Pct</a:t>
            </a:r>
            <a:r>
              <a:rPr lang="en-US" dirty="0" smtClean="0"/>
              <a:t> is 90% and Gross Net is 90% then 9% would be set aside as “No Use”</a:t>
            </a:r>
          </a:p>
          <a:p>
            <a:pPr lvl="1"/>
            <a:endParaRPr lang="en-US" dirty="0"/>
          </a:p>
        </p:txBody>
      </p:sp>
      <p:sp>
        <p:nvSpPr>
          <p:cNvPr id="5" name="Rectangle 4"/>
          <p:cNvSpPr/>
          <p:nvPr/>
        </p:nvSpPr>
        <p:spPr>
          <a:xfrm>
            <a:off x="5410200" y="2286000"/>
            <a:ext cx="2895600" cy="36576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5410200" y="2286000"/>
            <a:ext cx="2895600" cy="3200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New Place Type</a:t>
            </a:r>
            <a:endParaRPr lang="en-US" dirty="0"/>
          </a:p>
        </p:txBody>
      </p:sp>
      <p:sp>
        <p:nvSpPr>
          <p:cNvPr id="7" name="Rectangle 6"/>
          <p:cNvSpPr/>
          <p:nvPr/>
        </p:nvSpPr>
        <p:spPr>
          <a:xfrm>
            <a:off x="5410200" y="5029200"/>
            <a:ext cx="2895600" cy="457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No Use</a:t>
            </a:r>
            <a:endParaRPr lang="en-US" dirty="0">
              <a:solidFill>
                <a:schemeClr val="tx1"/>
              </a:solidFill>
            </a:endParaRPr>
          </a:p>
        </p:txBody>
      </p:sp>
      <p:sp>
        <p:nvSpPr>
          <p:cNvPr id="8" name="TextBox 7"/>
          <p:cNvSpPr txBox="1"/>
          <p:nvPr/>
        </p:nvSpPr>
        <p:spPr>
          <a:xfrm>
            <a:off x="6054735" y="5574268"/>
            <a:ext cx="1606530" cy="369332"/>
          </a:xfrm>
          <a:prstGeom prst="rect">
            <a:avLst/>
          </a:prstGeom>
          <a:noFill/>
        </p:spPr>
        <p:txBody>
          <a:bodyPr wrap="none" rtlCol="0">
            <a:spAutoFit/>
          </a:bodyPr>
          <a:lstStyle/>
          <a:p>
            <a:r>
              <a:rPr lang="en-US" dirty="0" smtClean="0"/>
              <a:t>Prior Condition</a:t>
            </a:r>
            <a:endParaRPr lang="en-US" dirty="0"/>
          </a:p>
        </p:txBody>
      </p:sp>
    </p:spTree>
    <p:extLst>
      <p:ext uri="{BB962C8B-B14F-4D97-AF65-F5344CB8AC3E}">
        <p14:creationId xmlns:p14="http://schemas.microsoft.com/office/powerpoint/2010/main" val="27149987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Builder</a:t>
            </a:r>
            <a:endParaRPr lang="en-US" dirty="0"/>
          </a:p>
        </p:txBody>
      </p:sp>
      <p:sp>
        <p:nvSpPr>
          <p:cNvPr id="3" name="Content Placeholder 2"/>
          <p:cNvSpPr>
            <a:spLocks noGrp="1"/>
          </p:cNvSpPr>
          <p:nvPr>
            <p:ph sz="half" idx="1"/>
          </p:nvPr>
        </p:nvSpPr>
        <p:spPr/>
        <p:txBody>
          <a:bodyPr>
            <a:normAutofit fontScale="92500"/>
          </a:bodyPr>
          <a:lstStyle/>
          <a:p>
            <a:r>
              <a:rPr lang="en-US" dirty="0" smtClean="0"/>
              <a:t>Clear Base Condition</a:t>
            </a:r>
          </a:p>
          <a:p>
            <a:pPr lvl="1"/>
            <a:r>
              <a:rPr lang="en-US" dirty="0" smtClean="0"/>
              <a:t>If selected this removes any prior place type from the parcel.</a:t>
            </a:r>
          </a:p>
          <a:p>
            <a:pPr lvl="1"/>
            <a:r>
              <a:rPr lang="en-US" dirty="0" smtClean="0"/>
              <a:t>If this is not selected, new place types are applied only to the developable portion of the parcel’s area</a:t>
            </a:r>
          </a:p>
          <a:p>
            <a:r>
              <a:rPr lang="en-US" dirty="0" smtClean="0"/>
              <a:t>Redevelopment Flag</a:t>
            </a:r>
          </a:p>
          <a:p>
            <a:pPr lvl="1"/>
            <a:r>
              <a:rPr lang="en-US" dirty="0" smtClean="0"/>
              <a:t>Manually flag a parcel as having </a:t>
            </a:r>
            <a:r>
              <a:rPr lang="en-US" smtClean="0"/>
              <a:t>been redeveloped.</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37102" y="2377467"/>
            <a:ext cx="3060795" cy="2971429"/>
          </a:xfrm>
        </p:spPr>
      </p:pic>
    </p:spTree>
    <p:extLst>
      <p:ext uri="{BB962C8B-B14F-4D97-AF65-F5344CB8AC3E}">
        <p14:creationId xmlns:p14="http://schemas.microsoft.com/office/powerpoint/2010/main" val="3678217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Buildings</a:t>
            </a:r>
            <a:endParaRPr lang="en-US" dirty="0"/>
          </a:p>
        </p:txBody>
      </p:sp>
      <p:sp>
        <p:nvSpPr>
          <p:cNvPr id="4" name="Content Placeholder 3"/>
          <p:cNvSpPr>
            <a:spLocks noGrp="1"/>
          </p:cNvSpPr>
          <p:nvPr>
            <p:ph sz="half" idx="1"/>
          </p:nvPr>
        </p:nvSpPr>
        <p:spPr>
          <a:xfrm>
            <a:off x="457200" y="1600200"/>
            <a:ext cx="4038600" cy="4876800"/>
          </a:xfrm>
        </p:spPr>
        <p:txBody>
          <a:bodyPr>
            <a:normAutofit fontScale="92500" lnSpcReduction="10000"/>
          </a:bodyPr>
          <a:lstStyle/>
          <a:p>
            <a:r>
              <a:rPr lang="en-US" dirty="0" smtClean="0"/>
              <a:t>We know specific details about the buildings</a:t>
            </a:r>
          </a:p>
          <a:p>
            <a:pPr lvl="1"/>
            <a:r>
              <a:rPr lang="en-US" dirty="0" smtClean="0"/>
              <a:t>Square footage</a:t>
            </a:r>
          </a:p>
          <a:p>
            <a:pPr lvl="1"/>
            <a:r>
              <a:rPr lang="en-US" dirty="0" smtClean="0"/>
              <a:t>Stories</a:t>
            </a:r>
          </a:p>
          <a:p>
            <a:pPr lvl="1"/>
            <a:r>
              <a:rPr lang="en-US" dirty="0" smtClean="0"/>
              <a:t>Parking</a:t>
            </a:r>
          </a:p>
          <a:p>
            <a:pPr lvl="1"/>
            <a:r>
              <a:rPr lang="en-US" dirty="0" smtClean="0"/>
              <a:t>Site Layout</a:t>
            </a:r>
          </a:p>
          <a:p>
            <a:pPr lvl="1"/>
            <a:r>
              <a:rPr lang="en-US" dirty="0" smtClean="0"/>
              <a:t>Energy Use</a:t>
            </a:r>
          </a:p>
          <a:p>
            <a:pPr lvl="1"/>
            <a:r>
              <a:rPr lang="en-US" dirty="0" smtClean="0"/>
              <a:t>Water Use</a:t>
            </a:r>
          </a:p>
          <a:p>
            <a:pPr lvl="1"/>
            <a:r>
              <a:rPr lang="en-US" dirty="0" smtClean="0"/>
              <a:t>Rents</a:t>
            </a:r>
          </a:p>
          <a:p>
            <a:pPr lvl="1"/>
            <a:r>
              <a:rPr lang="en-US" dirty="0" smtClean="0"/>
              <a:t>Construction Costs</a:t>
            </a:r>
          </a:p>
          <a:p>
            <a:r>
              <a:rPr lang="en-US" dirty="0" smtClean="0"/>
              <a:t>In many cases we can point to a “real” building.</a:t>
            </a:r>
            <a:endParaRPr lang="en-US" dirty="0"/>
          </a:p>
        </p:txBody>
      </p:sp>
      <p:sp>
        <p:nvSpPr>
          <p:cNvPr id="5" name="Content Placeholder 4"/>
          <p:cNvSpPr>
            <a:spLocks noGrp="1"/>
          </p:cNvSpPr>
          <p:nvPr>
            <p:ph sz="half" idx="2"/>
          </p:nvPr>
        </p:nvSpPr>
        <p:spPr/>
        <p:txBody>
          <a:bodyPr>
            <a:normAutofit fontScale="92500" lnSpcReduction="10000"/>
          </a:bodyPr>
          <a:lstStyle/>
          <a:p>
            <a:endParaRPr lang="en-US" dirty="0"/>
          </a:p>
        </p:txBody>
      </p:sp>
      <p:sp>
        <p:nvSpPr>
          <p:cNvPr id="6" name="Rounded Rectangle 5"/>
          <p:cNvSpPr/>
          <p:nvPr/>
        </p:nvSpPr>
        <p:spPr>
          <a:xfrm>
            <a:off x="5410200" y="2362200"/>
            <a:ext cx="1628775" cy="150929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ounded Rectangle 6"/>
          <p:cNvSpPr/>
          <p:nvPr/>
        </p:nvSpPr>
        <p:spPr>
          <a:xfrm>
            <a:off x="7772400" y="3580329"/>
            <a:ext cx="723900" cy="18111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952999" y="4648200"/>
            <a:ext cx="1990725" cy="6037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9595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Applying Land Use</a:t>
            </a:r>
            <a:endParaRPr lang="en-US" dirty="0"/>
          </a:p>
        </p:txBody>
      </p:sp>
      <p:sp>
        <p:nvSpPr>
          <p:cNvPr id="8" name="Content Placeholder 7"/>
          <p:cNvSpPr>
            <a:spLocks noGrp="1"/>
          </p:cNvSpPr>
          <p:nvPr>
            <p:ph sz="half" idx="1"/>
          </p:nvPr>
        </p:nvSpPr>
        <p:spPr>
          <a:xfrm>
            <a:off x="457200" y="1600200"/>
            <a:ext cx="3733800" cy="4525963"/>
          </a:xfrm>
        </p:spPr>
        <p:txBody>
          <a:bodyPr>
            <a:normAutofit lnSpcReduction="10000"/>
          </a:bodyPr>
          <a:lstStyle/>
          <a:p>
            <a:r>
              <a:rPr lang="en-US" dirty="0" smtClean="0"/>
              <a:t>Activate the End State layer</a:t>
            </a:r>
          </a:p>
          <a:p>
            <a:r>
              <a:rPr lang="en-US" dirty="0" smtClean="0"/>
              <a:t>Select the Parcels</a:t>
            </a:r>
          </a:p>
          <a:p>
            <a:r>
              <a:rPr lang="en-US" dirty="0" smtClean="0"/>
              <a:t>Select the Place Type</a:t>
            </a:r>
          </a:p>
          <a:p>
            <a:r>
              <a:rPr lang="en-US" dirty="0" smtClean="0"/>
              <a:t>Adjust Settings</a:t>
            </a:r>
          </a:p>
          <a:p>
            <a:pPr lvl="1"/>
            <a:r>
              <a:rPr lang="en-US" dirty="0" smtClean="0"/>
              <a:t>Dev, Density, Gross/net</a:t>
            </a:r>
          </a:p>
          <a:p>
            <a:pPr lvl="1"/>
            <a:r>
              <a:rPr lang="en-US" dirty="0" smtClean="0"/>
              <a:t>Clear Base Condition</a:t>
            </a:r>
          </a:p>
          <a:p>
            <a:pPr lvl="1"/>
            <a:r>
              <a:rPr lang="en-US" dirty="0" smtClean="0"/>
              <a:t>Redevelopment Flag</a:t>
            </a:r>
          </a:p>
          <a:p>
            <a:r>
              <a:rPr lang="en-US" dirty="0" smtClean="0"/>
              <a:t>Apply Place Type</a:t>
            </a:r>
          </a:p>
          <a:p>
            <a:endParaRPr lang="en-US" dirty="0"/>
          </a:p>
        </p:txBody>
      </p:sp>
      <p:pic>
        <p:nvPicPr>
          <p:cNvPr id="2" name="Content Placeholder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95458" y="2057400"/>
            <a:ext cx="2258859" cy="4525963"/>
          </a:xfrm>
          <a:ln>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8215" y="2057400"/>
            <a:ext cx="2393806" cy="2323915"/>
          </a:xfrm>
          <a:prstGeom prst="rect">
            <a:avLst/>
          </a:prstGeom>
          <a:ln>
            <a:solidFill>
              <a:schemeClr val="tx1"/>
            </a:solidFill>
          </a:ln>
        </p:spPr>
      </p:pic>
    </p:spTree>
    <p:extLst>
      <p:ext uri="{BB962C8B-B14F-4D97-AF65-F5344CB8AC3E}">
        <p14:creationId xmlns:p14="http://schemas.microsoft.com/office/powerpoint/2010/main" val="18042445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 Parcels (by hand)</a:t>
            </a:r>
            <a:endParaRPr lang="en-US" dirty="0"/>
          </a:p>
        </p:txBody>
      </p:sp>
      <p:sp>
        <p:nvSpPr>
          <p:cNvPr id="3" name="Content Placeholder 2"/>
          <p:cNvSpPr>
            <a:spLocks noGrp="1"/>
          </p:cNvSpPr>
          <p:nvPr>
            <p:ph sz="half" idx="1"/>
          </p:nvPr>
        </p:nvSpPr>
        <p:spPr>
          <a:xfrm>
            <a:off x="228600" y="1295400"/>
            <a:ext cx="8686800" cy="2667000"/>
          </a:xfrm>
        </p:spPr>
        <p:txBody>
          <a:bodyPr>
            <a:normAutofit/>
          </a:bodyPr>
          <a:lstStyle/>
          <a:p>
            <a:r>
              <a:rPr lang="en-US" dirty="0" smtClean="0"/>
              <a:t>Select the tool</a:t>
            </a:r>
          </a:p>
          <a:p>
            <a:pPr lvl="1"/>
            <a:r>
              <a:rPr lang="en-US" dirty="0" smtClean="0"/>
              <a:t>Box (drag and hold)</a:t>
            </a:r>
          </a:p>
          <a:p>
            <a:pPr lvl="1"/>
            <a:r>
              <a:rPr lang="en-US" dirty="0" smtClean="0"/>
              <a:t>Polygon (click to draw the shape, double click to finish)</a:t>
            </a:r>
          </a:p>
          <a:p>
            <a:r>
              <a:rPr lang="en-US" dirty="0" smtClean="0"/>
              <a:t>Draw the area you want to include in your selection</a:t>
            </a:r>
          </a:p>
          <a:p>
            <a:r>
              <a:rPr lang="en-US" dirty="0" smtClean="0"/>
              <a:t>Any parcel that touches the shape will be selected</a:t>
            </a:r>
          </a:p>
          <a:p>
            <a:endParaRPr lang="en-US" dirty="0"/>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733800" y="1600200"/>
            <a:ext cx="4290393" cy="4111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3699764"/>
            <a:ext cx="2209800" cy="311124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5996" y="3651708"/>
            <a:ext cx="2286000" cy="3159303"/>
          </a:xfrm>
          <a:prstGeom prst="rect">
            <a:avLst/>
          </a:prstGeom>
        </p:spPr>
      </p:pic>
    </p:spTree>
    <p:extLst>
      <p:ext uri="{BB962C8B-B14F-4D97-AF65-F5344CB8AC3E}">
        <p14:creationId xmlns:p14="http://schemas.microsoft.com/office/powerpoint/2010/main" val="22931999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Specify Settings for the Place Type</a:t>
            </a:r>
            <a:endParaRPr lang="en-US" dirty="0"/>
          </a:p>
        </p:txBody>
      </p:sp>
      <p:sp>
        <p:nvSpPr>
          <p:cNvPr id="3" name="Content Placeholder 2"/>
          <p:cNvSpPr>
            <a:spLocks noGrp="1"/>
          </p:cNvSpPr>
          <p:nvPr>
            <p:ph sz="half" idx="1"/>
          </p:nvPr>
        </p:nvSpPr>
        <p:spPr/>
        <p:txBody>
          <a:bodyPr/>
          <a:lstStyle/>
          <a:p>
            <a:r>
              <a:rPr lang="en-US" dirty="0" smtClean="0"/>
              <a:t>Dev, Density, Gross/net</a:t>
            </a:r>
          </a:p>
          <a:p>
            <a:r>
              <a:rPr lang="en-US" dirty="0" smtClean="0"/>
              <a:t>Clear Base Condition</a:t>
            </a:r>
          </a:p>
          <a:p>
            <a:r>
              <a:rPr lang="en-US" dirty="0" smtClean="0"/>
              <a:t>Redevelopment Flag</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29404" y="2377467"/>
            <a:ext cx="3276191" cy="2971429"/>
          </a:xfrm>
        </p:spPr>
      </p:pic>
    </p:spTree>
    <p:extLst>
      <p:ext uri="{BB962C8B-B14F-4D97-AF65-F5344CB8AC3E}">
        <p14:creationId xmlns:p14="http://schemas.microsoft.com/office/powerpoint/2010/main" val="34562163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708" y="1447800"/>
            <a:ext cx="8700582" cy="4953000"/>
          </a:xfrm>
          <a:prstGeom prst="rect">
            <a:avLst/>
          </a:prstGeom>
        </p:spPr>
      </p:pic>
      <p:sp>
        <p:nvSpPr>
          <p:cNvPr id="6" name="Title 5"/>
          <p:cNvSpPr>
            <a:spLocks noGrp="1"/>
          </p:cNvSpPr>
          <p:nvPr>
            <p:ph type="title"/>
          </p:nvPr>
        </p:nvSpPr>
        <p:spPr/>
        <p:txBody>
          <a:bodyPr/>
          <a:lstStyle/>
          <a:p>
            <a:r>
              <a:rPr lang="en-US" dirty="0" smtClean="0"/>
              <a:t>Before Edit</a:t>
            </a:r>
            <a:endParaRPr lang="en-US" dirty="0"/>
          </a:p>
        </p:txBody>
      </p:sp>
    </p:spTree>
    <p:extLst>
      <p:ext uri="{BB962C8B-B14F-4D97-AF65-F5344CB8AC3E}">
        <p14:creationId xmlns:p14="http://schemas.microsoft.com/office/powerpoint/2010/main" val="17360573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708" y="1447800"/>
            <a:ext cx="8700582" cy="4953000"/>
          </a:xfrm>
          <a:prstGeom prst="rect">
            <a:avLst/>
          </a:prstGeom>
        </p:spPr>
      </p:pic>
      <p:sp>
        <p:nvSpPr>
          <p:cNvPr id="3" name="Title 2"/>
          <p:cNvSpPr>
            <a:spLocks noGrp="1"/>
          </p:cNvSpPr>
          <p:nvPr>
            <p:ph type="title"/>
          </p:nvPr>
        </p:nvSpPr>
        <p:spPr/>
        <p:txBody>
          <a:bodyPr/>
          <a:lstStyle/>
          <a:p>
            <a:r>
              <a:rPr lang="en-US" dirty="0" smtClean="0"/>
              <a:t>After Edit</a:t>
            </a:r>
            <a:endParaRPr lang="en-US" dirty="0"/>
          </a:p>
        </p:txBody>
      </p:sp>
    </p:spTree>
    <p:extLst>
      <p:ext uri="{BB962C8B-B14F-4D97-AF65-F5344CB8AC3E}">
        <p14:creationId xmlns:p14="http://schemas.microsoft.com/office/powerpoint/2010/main" val="5258484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a:t>
            </a:r>
            <a:endParaRPr lang="en-US" dirty="0"/>
          </a:p>
        </p:txBody>
      </p:sp>
      <p:sp>
        <p:nvSpPr>
          <p:cNvPr id="8" name="Content Placeholder 7"/>
          <p:cNvSpPr>
            <a:spLocks noGrp="1"/>
          </p:cNvSpPr>
          <p:nvPr>
            <p:ph idx="1"/>
          </p:nvPr>
        </p:nvSpPr>
        <p:spPr/>
        <p:txBody>
          <a:bodyPr>
            <a:normAutofit/>
          </a:bodyPr>
          <a:lstStyle/>
          <a:p>
            <a:r>
              <a:rPr lang="en-US" dirty="0" smtClean="0"/>
              <a:t>Some of these tools may take a long time to run.</a:t>
            </a:r>
          </a:p>
          <a:p>
            <a:r>
              <a:rPr lang="en-US" dirty="0" smtClean="0"/>
              <a:t>They aren’t intended to be run after every change.</a:t>
            </a:r>
          </a:p>
          <a:p>
            <a:r>
              <a:rPr lang="en-US" dirty="0" smtClean="0"/>
              <a:t>Run at “break points” when you are looking for an update on what the effects of your edits have been on the scenario’s performance</a:t>
            </a:r>
            <a:endParaRPr lang="en-US" dirty="0"/>
          </a:p>
        </p:txBody>
      </p:sp>
    </p:spTree>
    <p:extLst>
      <p:ext uri="{BB962C8B-B14F-4D97-AF65-F5344CB8AC3E}">
        <p14:creationId xmlns:p14="http://schemas.microsoft.com/office/powerpoint/2010/main" val="354535318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Exercise: </a:t>
            </a:r>
            <a:r>
              <a:rPr lang="en-US" dirty="0"/>
              <a:t>Create your own scenario</a:t>
            </a:r>
            <a:br>
              <a:rPr lang="en-US" dirty="0"/>
            </a:br>
            <a:endParaRPr lang="en-US" dirty="0"/>
          </a:p>
        </p:txBody>
      </p:sp>
      <p:sp>
        <p:nvSpPr>
          <p:cNvPr id="3" name="Content Placeholder 2"/>
          <p:cNvSpPr>
            <a:spLocks noGrp="1"/>
          </p:cNvSpPr>
          <p:nvPr>
            <p:ph idx="1"/>
          </p:nvPr>
        </p:nvSpPr>
        <p:spPr/>
        <p:txBody>
          <a:bodyPr/>
          <a:lstStyle/>
          <a:p>
            <a:r>
              <a:rPr lang="en-US" dirty="0" smtClean="0"/>
              <a:t>Define Your Scenario</a:t>
            </a:r>
          </a:p>
          <a:p>
            <a:r>
              <a:rPr lang="en-US" dirty="0" smtClean="0"/>
              <a:t>Develop Targets</a:t>
            </a:r>
          </a:p>
          <a:p>
            <a:r>
              <a:rPr lang="en-US" dirty="0" smtClean="0"/>
              <a:t>Translate them to the map</a:t>
            </a:r>
          </a:p>
          <a:p>
            <a:pPr marL="0" indent="0">
              <a:buNone/>
            </a:pPr>
            <a:endParaRPr lang="en-US" dirty="0" smtClean="0"/>
          </a:p>
          <a:p>
            <a:pPr lvl="1"/>
            <a:endParaRPr lang="en-US" dirty="0"/>
          </a:p>
        </p:txBody>
      </p:sp>
    </p:spTree>
    <p:extLst>
      <p:ext uri="{BB962C8B-B14F-4D97-AF65-F5344CB8AC3E}">
        <p14:creationId xmlns:p14="http://schemas.microsoft.com/office/powerpoint/2010/main" val="15818599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For more information:</a:t>
            </a:r>
            <a:endParaRPr lang="en-US" dirty="0"/>
          </a:p>
        </p:txBody>
      </p:sp>
      <p:sp>
        <p:nvSpPr>
          <p:cNvPr id="5" name="Subtitle 4"/>
          <p:cNvSpPr>
            <a:spLocks noGrp="1"/>
          </p:cNvSpPr>
          <p:nvPr>
            <p:ph type="subTitle" idx="1"/>
          </p:nvPr>
        </p:nvSpPr>
        <p:spPr>
          <a:xfrm>
            <a:off x="0" y="3886200"/>
            <a:ext cx="9144000" cy="1752600"/>
          </a:xfrm>
        </p:spPr>
        <p:txBody>
          <a:bodyPr/>
          <a:lstStyle/>
          <a:p>
            <a:r>
              <a:rPr lang="en-US" dirty="0"/>
              <a:t>http://urbanfootprintcurriculum.readthedocs.org/en/latest/editing.html</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0" y="4953000"/>
            <a:ext cx="1905000" cy="1905000"/>
          </a:xfrm>
          <a:prstGeom prst="rect">
            <a:avLst/>
          </a:prstGeom>
        </p:spPr>
      </p:pic>
    </p:spTree>
    <p:extLst>
      <p:ext uri="{BB962C8B-B14F-4D97-AF65-F5344CB8AC3E}">
        <p14:creationId xmlns:p14="http://schemas.microsoft.com/office/powerpoint/2010/main" val="950529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Building Screenshot</a:t>
            </a:r>
            <a:endParaRPr lang="en-US" dirty="0"/>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706256"/>
            <a:ext cx="8229600" cy="4313850"/>
          </a:xfrm>
          <a:ln>
            <a:solidFill>
              <a:schemeClr val="tx1"/>
            </a:solidFill>
          </a:ln>
        </p:spPr>
      </p:pic>
    </p:spTree>
    <p:extLst>
      <p:ext uri="{BB962C8B-B14F-4D97-AF65-F5344CB8AC3E}">
        <p14:creationId xmlns:p14="http://schemas.microsoft.com/office/powerpoint/2010/main" val="778058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Types</a:t>
            </a:r>
            <a:endParaRPr lang="en-US" dirty="0"/>
          </a:p>
        </p:txBody>
      </p:sp>
      <p:sp>
        <p:nvSpPr>
          <p:cNvPr id="3" name="Content Placeholder 2"/>
          <p:cNvSpPr>
            <a:spLocks noGrp="1"/>
          </p:cNvSpPr>
          <p:nvPr>
            <p:ph sz="half" idx="1"/>
          </p:nvPr>
        </p:nvSpPr>
        <p:spPr/>
        <p:txBody>
          <a:bodyPr>
            <a:normAutofit lnSpcReduction="10000"/>
          </a:bodyPr>
          <a:lstStyle/>
          <a:p>
            <a:endParaRPr lang="en-US" dirty="0"/>
          </a:p>
        </p:txBody>
      </p:sp>
      <p:sp>
        <p:nvSpPr>
          <p:cNvPr id="4" name="Content Placeholder 3"/>
          <p:cNvSpPr>
            <a:spLocks noGrp="1"/>
          </p:cNvSpPr>
          <p:nvPr>
            <p:ph sz="half" idx="2"/>
          </p:nvPr>
        </p:nvSpPr>
        <p:spPr>
          <a:xfrm>
            <a:off x="4648200" y="1600200"/>
            <a:ext cx="4038600" cy="5029200"/>
          </a:xfrm>
        </p:spPr>
        <p:txBody>
          <a:bodyPr>
            <a:normAutofit lnSpcReduction="10000"/>
          </a:bodyPr>
          <a:lstStyle/>
          <a:p>
            <a:r>
              <a:rPr lang="en-US" dirty="0" smtClean="0"/>
              <a:t>We can group similar buildings together to create a “Building Type”</a:t>
            </a:r>
          </a:p>
          <a:p>
            <a:r>
              <a:rPr lang="en-US" dirty="0" smtClean="0"/>
              <a:t>Each building is assigned a percentage that it makes up of the building type.</a:t>
            </a:r>
          </a:p>
          <a:p>
            <a:r>
              <a:rPr lang="en-US" dirty="0" smtClean="0"/>
              <a:t>Examples:</a:t>
            </a:r>
          </a:p>
          <a:p>
            <a:pPr lvl="1"/>
            <a:r>
              <a:rPr lang="en-US" dirty="0" smtClean="0"/>
              <a:t>Mid-rise Office</a:t>
            </a:r>
          </a:p>
          <a:p>
            <a:pPr lvl="1"/>
            <a:r>
              <a:rPr lang="en-US" dirty="0" smtClean="0"/>
              <a:t>Garden Apartment</a:t>
            </a:r>
          </a:p>
          <a:p>
            <a:pPr lvl="1"/>
            <a:r>
              <a:rPr lang="en-US" dirty="0" smtClean="0"/>
              <a:t>Single Family Dwelling</a:t>
            </a:r>
          </a:p>
          <a:p>
            <a:pPr lvl="1"/>
            <a:r>
              <a:rPr lang="en-US" dirty="0" smtClean="0"/>
              <a:t>Big Box Store</a:t>
            </a:r>
          </a:p>
          <a:p>
            <a:pPr lvl="1"/>
            <a:endParaRPr lang="en-US" dirty="0"/>
          </a:p>
        </p:txBody>
      </p:sp>
      <p:sp>
        <p:nvSpPr>
          <p:cNvPr id="5" name="Rounded Rectangle 4"/>
          <p:cNvSpPr/>
          <p:nvPr/>
        </p:nvSpPr>
        <p:spPr>
          <a:xfrm>
            <a:off x="1066800" y="2286000"/>
            <a:ext cx="1628775" cy="150929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50%</a:t>
            </a:r>
            <a:endParaRPr lang="en-US" dirty="0"/>
          </a:p>
        </p:txBody>
      </p:sp>
      <p:sp>
        <p:nvSpPr>
          <p:cNvPr id="6" name="Rounded Rectangle 5"/>
          <p:cNvSpPr/>
          <p:nvPr/>
        </p:nvSpPr>
        <p:spPr>
          <a:xfrm>
            <a:off x="3429000" y="3504129"/>
            <a:ext cx="723900" cy="18111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30%</a:t>
            </a:r>
            <a:endParaRPr lang="en-US" dirty="0"/>
          </a:p>
        </p:txBody>
      </p:sp>
      <p:sp>
        <p:nvSpPr>
          <p:cNvPr id="7" name="Rounded Rectangle 6"/>
          <p:cNvSpPr/>
          <p:nvPr/>
        </p:nvSpPr>
        <p:spPr>
          <a:xfrm>
            <a:off x="609599" y="4572000"/>
            <a:ext cx="1990725" cy="6037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20%</a:t>
            </a:r>
            <a:endParaRPr lang="en-US" dirty="0"/>
          </a:p>
        </p:txBody>
      </p:sp>
      <p:sp>
        <p:nvSpPr>
          <p:cNvPr id="8" name="Rectangle 7"/>
          <p:cNvSpPr/>
          <p:nvPr/>
        </p:nvSpPr>
        <p:spPr>
          <a:xfrm>
            <a:off x="304800" y="1371600"/>
            <a:ext cx="4191000" cy="472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5951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Type Screenshot</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716046"/>
            <a:ext cx="8229600" cy="4294271"/>
          </a:xfrm>
          <a:ln>
            <a:solidFill>
              <a:schemeClr val="tx1"/>
            </a:solidFill>
          </a:ln>
        </p:spPr>
      </p:pic>
    </p:spTree>
    <p:extLst>
      <p:ext uri="{BB962C8B-B14F-4D97-AF65-F5344CB8AC3E}">
        <p14:creationId xmlns:p14="http://schemas.microsoft.com/office/powerpoint/2010/main" val="17790948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1812</TotalTime>
  <Words>3548</Words>
  <Application>Microsoft Office PowerPoint</Application>
  <PresentationFormat>On-screen Show (4:3)</PresentationFormat>
  <Paragraphs>490</Paragraphs>
  <Slides>67</Slides>
  <Notes>45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Arial</vt:lpstr>
      <vt:lpstr>Calibri</vt:lpstr>
      <vt:lpstr>Lato</vt:lpstr>
      <vt:lpstr>Office Theme</vt:lpstr>
      <vt:lpstr>UrbanFootprint</vt:lpstr>
      <vt:lpstr>Goals</vt:lpstr>
      <vt:lpstr>Outline</vt:lpstr>
      <vt:lpstr>Map Structure</vt:lpstr>
      <vt:lpstr>Map Structure</vt:lpstr>
      <vt:lpstr>Buildings</vt:lpstr>
      <vt:lpstr>Building Screenshot</vt:lpstr>
      <vt:lpstr>Building Types</vt:lpstr>
      <vt:lpstr>Building Type Screenshot</vt:lpstr>
      <vt:lpstr>Place Types</vt:lpstr>
      <vt:lpstr>Place Type Screenshot</vt:lpstr>
      <vt:lpstr>RUCS Types (Agricultural Analysis)</vt:lpstr>
      <vt:lpstr>RUCS Types (Agricultural Analysis)</vt:lpstr>
      <vt:lpstr>Recommended Practices</vt:lpstr>
      <vt:lpstr>What are the Scenario’s Goals or Properties?</vt:lpstr>
      <vt:lpstr>Scenario Definition</vt:lpstr>
      <vt:lpstr>Existing Conditions</vt:lpstr>
      <vt:lpstr>How Will the Area Change?</vt:lpstr>
      <vt:lpstr>Connecting to UrbanFootprint</vt:lpstr>
      <vt:lpstr>Log In Screen</vt:lpstr>
      <vt:lpstr>PowerPoint Presentation</vt:lpstr>
      <vt:lpstr>Tour of Urban Footprint</vt:lpstr>
      <vt:lpstr>Scenario Management</vt:lpstr>
      <vt:lpstr>Layer Management</vt:lpstr>
      <vt:lpstr>Charts</vt:lpstr>
      <vt:lpstr>Map</vt:lpstr>
      <vt:lpstr>Map Tools</vt:lpstr>
      <vt:lpstr>Scenario Builder and Analysis</vt:lpstr>
      <vt:lpstr>Scenario Builder and Analysis</vt:lpstr>
      <vt:lpstr>Scenario Management</vt:lpstr>
      <vt:lpstr>Scenario Management</vt:lpstr>
      <vt:lpstr>Charts</vt:lpstr>
      <vt:lpstr>Layer Management</vt:lpstr>
      <vt:lpstr>Basic Layer Management</vt:lpstr>
      <vt:lpstr>Layer Ordering</vt:lpstr>
      <vt:lpstr>Advanced Layer Management</vt:lpstr>
      <vt:lpstr>Manage Layers Window</vt:lpstr>
      <vt:lpstr>Manage Layers</vt:lpstr>
      <vt:lpstr>Scope, Behavior, and Tags</vt:lpstr>
      <vt:lpstr>Environmental Constraints</vt:lpstr>
      <vt:lpstr>Relationships</vt:lpstr>
      <vt:lpstr>Relationships</vt:lpstr>
      <vt:lpstr>Relationship: Polygon to Polygon</vt:lpstr>
      <vt:lpstr>Relationship: Centroid to Polygon</vt:lpstr>
      <vt:lpstr>Relationship: Polygon to Centroid</vt:lpstr>
      <vt:lpstr>Import Layer</vt:lpstr>
      <vt:lpstr>Query Based Selection</vt:lpstr>
      <vt:lpstr>Detailed Examples</vt:lpstr>
      <vt:lpstr>Query Interface</vt:lpstr>
      <vt:lpstr>Query Interface</vt:lpstr>
      <vt:lpstr>Comparison Operators</vt:lpstr>
      <vt:lpstr>Aggregate Queries</vt:lpstr>
      <vt:lpstr>Joins</vt:lpstr>
      <vt:lpstr>Editing</vt:lpstr>
      <vt:lpstr>Developable Space</vt:lpstr>
      <vt:lpstr>Scenario Builder</vt:lpstr>
      <vt:lpstr>Scenario Builder</vt:lpstr>
      <vt:lpstr>Scenario Builder</vt:lpstr>
      <vt:lpstr>Scenario Builder</vt:lpstr>
      <vt:lpstr>Applying Land Use</vt:lpstr>
      <vt:lpstr>Select Parcels (by hand)</vt:lpstr>
      <vt:lpstr>Specify Settings for the Place Type</vt:lpstr>
      <vt:lpstr>Before Edit</vt:lpstr>
      <vt:lpstr>After Edit</vt:lpstr>
      <vt:lpstr>Analysis</vt:lpstr>
      <vt:lpstr>Exercise: Create your own scenario </vt:lpstr>
      <vt:lpstr>For more information: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UrbanFootprint</dc:title>
  <dc:creator>Roth, Nate</dc:creator>
  <cp:lastModifiedBy>nate</cp:lastModifiedBy>
  <cp:revision>76</cp:revision>
  <dcterms:created xsi:type="dcterms:W3CDTF">2006-08-16T00:00:00Z</dcterms:created>
  <dcterms:modified xsi:type="dcterms:W3CDTF">2015-03-17T04:41:10Z</dcterms:modified>
</cp:coreProperties>
</file>